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24" r:id="rId4"/>
    <p:sldMasterId id="2147483761" r:id="rId5"/>
    <p:sldMasterId id="2147483810" r:id="rId6"/>
    <p:sldMasterId id="2147483823" r:id="rId7"/>
    <p:sldMasterId id="2147483835" r:id="rId8"/>
  </p:sldMasterIdLst>
  <p:notesMasterIdLst>
    <p:notesMasterId r:id="rId98"/>
  </p:notesMasterIdLst>
  <p:sldIdLst>
    <p:sldId id="397" r:id="rId9"/>
    <p:sldId id="505" r:id="rId10"/>
    <p:sldId id="506" r:id="rId11"/>
    <p:sldId id="507" r:id="rId12"/>
    <p:sldId id="508" r:id="rId13"/>
    <p:sldId id="509" r:id="rId14"/>
    <p:sldId id="510" r:id="rId15"/>
    <p:sldId id="398" r:id="rId16"/>
    <p:sldId id="399" r:id="rId17"/>
    <p:sldId id="400" r:id="rId18"/>
    <p:sldId id="402" r:id="rId19"/>
    <p:sldId id="403" r:id="rId20"/>
    <p:sldId id="576" r:id="rId21"/>
    <p:sldId id="577" r:id="rId22"/>
    <p:sldId id="408" r:id="rId23"/>
    <p:sldId id="499" r:id="rId24"/>
    <p:sldId id="500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419" r:id="rId34"/>
    <p:sldId id="571" r:id="rId35"/>
    <p:sldId id="567" r:id="rId36"/>
    <p:sldId id="428" r:id="rId37"/>
    <p:sldId id="430" r:id="rId38"/>
    <p:sldId id="432" r:id="rId39"/>
    <p:sldId id="433" r:id="rId40"/>
    <p:sldId id="434" r:id="rId41"/>
    <p:sldId id="435" r:id="rId42"/>
    <p:sldId id="568" r:id="rId43"/>
    <p:sldId id="437" r:id="rId44"/>
    <p:sldId id="438" r:id="rId45"/>
    <p:sldId id="569" r:id="rId46"/>
    <p:sldId id="570" r:id="rId47"/>
    <p:sldId id="441" r:id="rId48"/>
    <p:sldId id="442" r:id="rId49"/>
    <p:sldId id="443" r:id="rId50"/>
    <p:sldId id="444" r:id="rId51"/>
    <p:sldId id="445" r:id="rId52"/>
    <p:sldId id="446" r:id="rId53"/>
    <p:sldId id="447" r:id="rId54"/>
    <p:sldId id="448" r:id="rId55"/>
    <p:sldId id="451" r:id="rId56"/>
    <p:sldId id="452" r:id="rId57"/>
    <p:sldId id="453" r:id="rId58"/>
    <p:sldId id="454" r:id="rId59"/>
    <p:sldId id="532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8" r:id="rId71"/>
    <p:sldId id="469" r:id="rId72"/>
    <p:sldId id="470" r:id="rId73"/>
    <p:sldId id="471" r:id="rId74"/>
    <p:sldId id="472" r:id="rId75"/>
    <p:sldId id="473" r:id="rId76"/>
    <p:sldId id="533" r:id="rId77"/>
    <p:sldId id="534" r:id="rId78"/>
    <p:sldId id="535" r:id="rId79"/>
    <p:sldId id="536" r:id="rId80"/>
    <p:sldId id="537" r:id="rId81"/>
    <p:sldId id="538" r:id="rId82"/>
    <p:sldId id="539" r:id="rId83"/>
    <p:sldId id="540" r:id="rId84"/>
    <p:sldId id="541" r:id="rId85"/>
    <p:sldId id="545" r:id="rId86"/>
    <p:sldId id="542" r:id="rId87"/>
    <p:sldId id="474" r:id="rId88"/>
    <p:sldId id="543" r:id="rId89"/>
    <p:sldId id="544" r:id="rId90"/>
    <p:sldId id="475" r:id="rId91"/>
    <p:sldId id="476" r:id="rId92"/>
    <p:sldId id="477" r:id="rId93"/>
    <p:sldId id="478" r:id="rId94"/>
    <p:sldId id="480" r:id="rId95"/>
    <p:sldId id="482" r:id="rId96"/>
    <p:sldId id="600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PxFCxNO1zjqTLm2mfKMfEg==" hashData="C0umnnp0dNwnAc4oxf6O0FOwFW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9" autoAdjust="0"/>
    <p:restoredTop sz="94101" autoAdjust="0"/>
  </p:normalViewPr>
  <p:slideViewPr>
    <p:cSldViewPr>
      <p:cViewPr>
        <p:scale>
          <a:sx n="75" d="100"/>
          <a:sy n="75" d="100"/>
        </p:scale>
        <p:origin x="-1362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slide" Target="slides/slide8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787D0-6DC6-4C2C-B567-F35EFE4B4CBF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99E6E-36D7-4959-A925-C470C6433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44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D6EE-519F-4A27-9D0B-4641AD5DC26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64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8FB71-1B4A-447F-8788-BC61BF59B015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FED82-ABB5-488D-9E3D-7CB36A12FEE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A26D-68B2-441C-A8D0-A7F76E73A4F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6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5A26D-68B2-441C-A8D0-A7F76E73A4F9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6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0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6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24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6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0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18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7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4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7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67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7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81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102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102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430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66475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76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76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75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13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68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14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90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4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18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44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4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49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48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29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9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93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4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22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18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73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31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941"/>
            <a:ext cx="9144000" cy="19622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>
              <a:defRPr b="1" cap="all" baseline="0">
                <a:solidFill>
                  <a:srgbClr val="1D458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1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90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74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3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19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78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34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97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3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74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27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8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66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3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29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66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7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043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8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0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6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87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76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713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102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102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429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5410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0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7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7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8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65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85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4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4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41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70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2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659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584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93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880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86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099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439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21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36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658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3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1330D6D-2591-4BFB-9A3B-BC16233CD920}" type="datetimeFigureOut">
              <a:rPr lang="en-US">
                <a:solidFill>
                  <a:prstClr val="black"/>
                </a:solidFill>
              </a:rPr>
              <a:pPr/>
              <a:t>12/10/2014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BD04814-10F7-47C8-9D14-7913550830ED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474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111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3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77021"/>
            <a:ext cx="9144000" cy="380979"/>
          </a:xfrm>
          <a:prstGeom prst="rect">
            <a:avLst/>
          </a:prstGeom>
          <a:solidFill>
            <a:schemeClr val="tx1">
              <a:lumMod val="75000"/>
              <a:lumOff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4" descr="C:\Users\markm\Downloads\laptop_earth_revolve_7960.gif"/>
          <p:cNvPicPr>
            <a:picLocks noChangeAspect="1" noChangeArrowheads="1" noCrop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7" y="6286520"/>
            <a:ext cx="539003" cy="5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markm\Desktop\World Conference 2014\shoplogo2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6" y="6480531"/>
            <a:ext cx="889155" cy="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5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094C-BCA5-44FE-9CAE-1068675811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D1EF0-3DAB-422B-A217-B329EA2ECA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>
                <a:lumMod val="95000"/>
              </a:schemeClr>
            </a:gs>
            <a:gs pos="100000">
              <a:schemeClr val="tx1">
                <a:lumMod val="50000"/>
                <a:lumOff val="50000"/>
              </a:schemeClr>
            </a:gs>
            <a:gs pos="81000">
              <a:schemeClr val="bg1">
                <a:lumMod val="75000"/>
              </a:schemeClr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FA32371-0F86-E544-8CA5-9E2CB3369D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F82626B-5AE6-9348-AFA4-638797C840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3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5DD83-717D-4841-9353-55B4F8278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D34D-91F9-49C2-8418-FA6DAE8068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4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egoe UI Light" pitchFamily="34" charset="0"/>
              </a:defRPr>
            </a:lvl1pPr>
          </a:lstStyle>
          <a:p>
            <a:fld id="{87A6694F-5636-4607-919C-3F0C2764267F}" type="datetimeFigureOut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12/10/2014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egoe UI Light" pitchFamily="34" charset="0"/>
              </a:defRPr>
            </a:lvl1pPr>
          </a:lstStyle>
          <a:p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egoe UI Light" pitchFamily="34" charset="0"/>
              </a:defRPr>
            </a:lvl1pPr>
          </a:lstStyle>
          <a:p>
            <a:fld id="{B92EF404-102B-44B0-9CF2-D2691A8B216C}" type="slidenum">
              <a:rPr lang="en-US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ln>
            <a:solidFill>
              <a:schemeClr val="tx1">
                <a:lumMod val="85000"/>
                <a:lumOff val="1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effectLst/>
          <a:latin typeface="Segoe UI Light" pitchFamily="34" charset="0"/>
          <a:ea typeface="Segoe UI Light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ln>
            <a:solidFill>
              <a:schemeClr val="tx1">
                <a:lumMod val="85000"/>
                <a:lumOff val="1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effectLst/>
          <a:latin typeface="Segoe UI Light" pitchFamily="34" charset="0"/>
          <a:ea typeface="Segoe UI Light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ln>
            <a:solidFill>
              <a:schemeClr val="tx1">
                <a:lumMod val="85000"/>
                <a:lumOff val="1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effectLst/>
          <a:latin typeface="Segoe UI Light" pitchFamily="34" charset="0"/>
          <a:ea typeface="Segoe UI Light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ln>
            <a:solidFill>
              <a:schemeClr val="tx1">
                <a:lumMod val="85000"/>
                <a:lumOff val="1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effectLst/>
          <a:latin typeface="Segoe UI Light" pitchFamily="34" charset="0"/>
          <a:ea typeface="Segoe UI Light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ln>
            <a:solidFill>
              <a:schemeClr val="tx1">
                <a:lumMod val="85000"/>
                <a:lumOff val="1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effectLst/>
          <a:latin typeface="Segoe UI Light" pitchFamily="34" charset="0"/>
          <a:ea typeface="Segoe UI Light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ln>
            <a:solidFill>
              <a:schemeClr val="tx1">
                <a:lumMod val="85000"/>
                <a:lumOff val="15000"/>
              </a:schemeClr>
            </a:solidFill>
          </a:ln>
          <a:solidFill>
            <a:schemeClr val="tx1">
              <a:lumMod val="85000"/>
              <a:lumOff val="15000"/>
            </a:schemeClr>
          </a:solidFill>
          <a:effectLst/>
          <a:latin typeface="Segoe UI Light" pitchFamily="34" charset="0"/>
          <a:ea typeface="Segoe UI Light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C70FE-1546-4E70-BAFF-150725A336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C6945-602C-468A-9C09-19DE92117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9.xml"/><Relationship Id="rId5" Type="http://schemas.microsoft.com/office/2007/relationships/hdphoto" Target="../media/hdphoto12.wdp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microsoft.com/office/2007/relationships/hdphoto" Target="../media/hdphoto14.wdp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4.wdp"/><Relationship Id="rId7" Type="http://schemas.openxmlformats.org/officeDocument/2006/relationships/image" Target="../media/image9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6.wdp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gif"/><Relationship Id="rId3" Type="http://schemas.openxmlformats.org/officeDocument/2006/relationships/image" Target="../media/image118.gif"/><Relationship Id="rId7" Type="http://schemas.openxmlformats.org/officeDocument/2006/relationships/image" Target="../media/image122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Relationship Id="rId9" Type="http://schemas.openxmlformats.org/officeDocument/2006/relationships/image" Target="../media/image124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gif"/><Relationship Id="rId3" Type="http://schemas.openxmlformats.org/officeDocument/2006/relationships/image" Target="../media/image118.gif"/><Relationship Id="rId7" Type="http://schemas.openxmlformats.org/officeDocument/2006/relationships/image" Target="../media/image127.gif"/><Relationship Id="rId12" Type="http://schemas.openxmlformats.org/officeDocument/2006/relationships/image" Target="../media/image124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6.gif"/><Relationship Id="rId11" Type="http://schemas.openxmlformats.org/officeDocument/2006/relationships/image" Target="../media/image123.gif"/><Relationship Id="rId5" Type="http://schemas.openxmlformats.org/officeDocument/2006/relationships/image" Target="../media/image125.gif"/><Relationship Id="rId10" Type="http://schemas.openxmlformats.org/officeDocument/2006/relationships/image" Target="../media/image122.gif"/><Relationship Id="rId4" Type="http://schemas.openxmlformats.org/officeDocument/2006/relationships/image" Target="../media/image119.gif"/><Relationship Id="rId9" Type="http://schemas.openxmlformats.org/officeDocument/2006/relationships/image" Target="../media/image1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24.gif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7" Type="http://schemas.openxmlformats.org/officeDocument/2006/relationships/image" Target="../media/image126.gif"/><Relationship Id="rId12" Type="http://schemas.openxmlformats.org/officeDocument/2006/relationships/image" Target="../media/image123.gif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0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5.gif"/><Relationship Id="rId11" Type="http://schemas.openxmlformats.org/officeDocument/2006/relationships/image" Target="../media/image122.gif"/><Relationship Id="rId5" Type="http://schemas.openxmlformats.org/officeDocument/2006/relationships/image" Target="../media/image119.gif"/><Relationship Id="rId15" Type="http://schemas.openxmlformats.org/officeDocument/2006/relationships/image" Target="../media/image129.gif"/><Relationship Id="rId10" Type="http://schemas.openxmlformats.org/officeDocument/2006/relationships/image" Target="../media/image121.gif"/><Relationship Id="rId19" Type="http://schemas.openxmlformats.org/officeDocument/2006/relationships/image" Target="../media/image133.png"/><Relationship Id="rId4" Type="http://schemas.openxmlformats.org/officeDocument/2006/relationships/image" Target="../media/image118.gif"/><Relationship Id="rId9" Type="http://schemas.openxmlformats.org/officeDocument/2006/relationships/image" Target="../media/image120.gif"/><Relationship Id="rId14" Type="http://schemas.openxmlformats.org/officeDocument/2006/relationships/image" Target="../media/image128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23.gif"/><Relationship Id="rId18" Type="http://schemas.openxmlformats.org/officeDocument/2006/relationships/image" Target="../media/image135.gif"/><Relationship Id="rId3" Type="http://schemas.openxmlformats.org/officeDocument/2006/relationships/image" Target="../media/image117.png"/><Relationship Id="rId7" Type="http://schemas.openxmlformats.org/officeDocument/2006/relationships/image" Target="../media/image126.gif"/><Relationship Id="rId12" Type="http://schemas.openxmlformats.org/officeDocument/2006/relationships/image" Target="../media/image122.gif"/><Relationship Id="rId17" Type="http://schemas.openxmlformats.org/officeDocument/2006/relationships/image" Target="../media/image130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9.gif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5.gif"/><Relationship Id="rId11" Type="http://schemas.openxmlformats.org/officeDocument/2006/relationships/image" Target="../media/image134.gif"/><Relationship Id="rId5" Type="http://schemas.openxmlformats.org/officeDocument/2006/relationships/image" Target="../media/image119.gif"/><Relationship Id="rId15" Type="http://schemas.openxmlformats.org/officeDocument/2006/relationships/image" Target="../media/image128.gif"/><Relationship Id="rId10" Type="http://schemas.openxmlformats.org/officeDocument/2006/relationships/image" Target="../media/image121.gif"/><Relationship Id="rId19" Type="http://schemas.openxmlformats.org/officeDocument/2006/relationships/image" Target="../media/image131.png"/><Relationship Id="rId4" Type="http://schemas.openxmlformats.org/officeDocument/2006/relationships/image" Target="../media/image118.gif"/><Relationship Id="rId9" Type="http://schemas.openxmlformats.org/officeDocument/2006/relationships/image" Target="../media/image120.gif"/><Relationship Id="rId14" Type="http://schemas.openxmlformats.org/officeDocument/2006/relationships/image" Target="../media/image124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9.xml"/><Relationship Id="rId6" Type="http://schemas.microsoft.com/office/2007/relationships/hdphoto" Target="../media/hdphoto18.wdp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49.png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hyperlink" Target="http://labs.shop.com/projects/unfranchise-reboot/styleguide.html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hyperlink" Target="http://labs.shop.com/projects/unfranchise-reboot/styleguide.html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9.png"/><Relationship Id="rId5" Type="http://schemas.microsoft.com/office/2007/relationships/hdphoto" Target="../media/hdphoto20.wdp"/><Relationship Id="rId4" Type="http://schemas.openxmlformats.org/officeDocument/2006/relationships/image" Target="../media/image1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24400"/>
            <a:ext cx="9144000" cy="1143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吸納新顧客</a:t>
            </a:r>
            <a:endParaRPr lang="en-US" sz="2800" cap="all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800" cap="all" dirty="0" smtClean="0">
                <a:solidFill>
                  <a:prstClr val="white"/>
                </a:solidFill>
                <a:cs typeface="Arial" pitchFamily="34" charset="0"/>
              </a:rPr>
              <a:t>Acquiring new customers</a:t>
            </a:r>
            <a:endParaRPr lang="en-US" sz="2800" cap="all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3048000" cy="6858000"/>
            <a:chOff x="0" y="0"/>
            <a:chExt cx="3048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0"/>
              <a:ext cx="3048000" cy="6858000"/>
              <a:chOff x="0" y="0"/>
              <a:chExt cx="3048000" cy="6858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0"/>
                <a:ext cx="3048000" cy="685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52400" y="4419600"/>
                <a:ext cx="259080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 smtClean="0">
                    <a:solidFill>
                      <a:prstClr val="white"/>
                    </a:solidFill>
                    <a:cs typeface="Arial" pitchFamily="34" charset="0"/>
                  </a:rPr>
                  <a:t>63%</a:t>
                </a:r>
                <a:r>
                  <a:rPr lang="zh-TW" altLang="en-US" dirty="0" smtClean="0">
                    <a:solidFill>
                      <a:prstClr val="white"/>
                    </a:solidFill>
                    <a:latin typeface="華康儷細黑" panose="020B0309000000000000" pitchFamily="49" charset="-120"/>
                    <a:ea typeface="華康儷細黑" panose="020B0309000000000000" pitchFamily="49" charset="-120"/>
                    <a:cs typeface="Arial" pitchFamily="34" charset="0"/>
                  </a:rPr>
                  <a:t>的顧客會在有</a:t>
                </a:r>
                <a:r>
                  <a:rPr lang="zh-TW" altLang="en-US" dirty="0">
                    <a:solidFill>
                      <a:prstClr val="white"/>
                    </a:solidFill>
                    <a:latin typeface="華康儷細黑" panose="020B0309000000000000" pitchFamily="49" charset="-120"/>
                    <a:ea typeface="華康儷細黑" panose="020B0309000000000000" pitchFamily="49" charset="-120"/>
                    <a:cs typeface="Arial" pitchFamily="34" charset="0"/>
                  </a:rPr>
                  <a:t>用戶</a:t>
                </a:r>
                <a:r>
                  <a:rPr lang="zh-TW" altLang="en-US" dirty="0" smtClean="0">
                    <a:solidFill>
                      <a:prstClr val="white"/>
                    </a:solidFill>
                    <a:latin typeface="華康儷細黑" panose="020B0309000000000000" pitchFamily="49" charset="-120"/>
                    <a:ea typeface="華康儷細黑" panose="020B0309000000000000" pitchFamily="49" charset="-120"/>
                    <a:cs typeface="Arial" pitchFamily="34" charset="0"/>
                  </a:rPr>
                  <a:t>評價的網站購物</a:t>
                </a:r>
                <a:endParaRPr 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endParaRPr>
              </a:p>
              <a:p>
                <a:pPr algn="ctr"/>
                <a:r>
                  <a:rPr lang="en-US" dirty="0" smtClean="0">
                    <a:solidFill>
                      <a:prstClr val="white"/>
                    </a:solidFill>
                    <a:cs typeface="Arial" pitchFamily="34" charset="0"/>
                  </a:rPr>
                  <a:t>63</a:t>
                </a:r>
                <a:r>
                  <a:rPr lang="en-US" dirty="0">
                    <a:solidFill>
                      <a:prstClr val="white"/>
                    </a:solidFill>
                    <a:cs typeface="Arial" pitchFamily="34" charset="0"/>
                  </a:rPr>
                  <a:t>% </a:t>
                </a:r>
                <a:r>
                  <a:rPr lang="en-US" dirty="0" smtClean="0">
                    <a:solidFill>
                      <a:prstClr val="white"/>
                    </a:solidFill>
                    <a:cs typeface="Arial" pitchFamily="34" charset="0"/>
                  </a:rPr>
                  <a:t>of </a:t>
                </a:r>
                <a:r>
                  <a:rPr lang="en-US" dirty="0">
                    <a:solidFill>
                      <a:prstClr val="white"/>
                    </a:solidFill>
                    <a:cs typeface="Arial" pitchFamily="34" charset="0"/>
                  </a:rPr>
                  <a:t>customers are more likely to make a purchase from a site which has user reviews</a:t>
                </a:r>
              </a:p>
            </p:txBody>
          </p:sp>
          <p:sp>
            <p:nvSpPr>
              <p:cNvPr id="11" name="Pie 10"/>
              <p:cNvSpPr/>
              <p:nvPr/>
            </p:nvSpPr>
            <p:spPr>
              <a:xfrm>
                <a:off x="380999" y="1371600"/>
                <a:ext cx="2495303" cy="2590800"/>
              </a:xfrm>
              <a:prstGeom prst="pie">
                <a:avLst>
                  <a:gd name="adj1" fmla="val 2524513"/>
                  <a:gd name="adj2" fmla="val 16200000"/>
                </a:avLst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Pie 11"/>
            <p:cNvSpPr/>
            <p:nvPr/>
          </p:nvSpPr>
          <p:spPr>
            <a:xfrm flipH="1">
              <a:off x="812470" y="1524000"/>
              <a:ext cx="1930730" cy="1968335"/>
            </a:xfrm>
            <a:prstGeom prst="pie">
              <a:avLst>
                <a:gd name="adj1" fmla="val 8295639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50142" y="2514600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63%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48000" y="0"/>
            <a:ext cx="3048000" cy="6858000"/>
            <a:chOff x="3048000" y="0"/>
            <a:chExt cx="3048000" cy="6858000"/>
          </a:xfrm>
        </p:grpSpPr>
        <p:sp>
          <p:nvSpPr>
            <p:cNvPr id="5" name="Rectangle 4"/>
            <p:cNvSpPr/>
            <p:nvPr/>
          </p:nvSpPr>
          <p:spPr>
            <a:xfrm>
              <a:off x="3048000" y="0"/>
              <a:ext cx="3048000" cy="6858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0" y="4419600"/>
              <a:ext cx="30480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prstClr val="black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顧客評價比產品說明更令人信服</a:t>
              </a:r>
              <a:r>
                <a:rPr lang="en-US" altLang="zh-TW" dirty="0" smtClean="0">
                  <a:solidFill>
                    <a:prstClr val="black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(</a:t>
              </a:r>
              <a:r>
                <a:rPr lang="zh-TW" altLang="en-US" dirty="0" smtClean="0">
                  <a:solidFill>
                    <a:prstClr val="black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高近</a:t>
              </a:r>
              <a:r>
                <a:rPr lang="en-US" altLang="zh-TW" dirty="0" smtClean="0">
                  <a:solidFill>
                    <a:prstClr val="black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12</a:t>
              </a:r>
              <a:r>
                <a:rPr lang="zh-TW" altLang="en-US" dirty="0" smtClean="0">
                  <a:solidFill>
                    <a:prstClr val="black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倍</a:t>
              </a:r>
              <a:r>
                <a:rPr lang="en-US" altLang="zh-TW" dirty="0" smtClean="0">
                  <a:solidFill>
                    <a:prstClr val="black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)</a:t>
              </a:r>
              <a:endParaRPr lang="en-US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 pitchFamily="34" charset="0"/>
                </a:rPr>
                <a:t>Customer 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cs typeface="Arial" pitchFamily="34" charset="0"/>
                </a:rPr>
                <a:t>reviews are significantly more trusted (nearly 12 times more) than product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 pitchFamily="34" charset="0"/>
                </a:rPr>
                <a:t>descriptions</a:t>
              </a:r>
              <a:endParaRPr lang="en-US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174" y="1447800"/>
              <a:ext cx="2325652" cy="233491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95010" y="0"/>
            <a:ext cx="3048990" cy="6858000"/>
            <a:chOff x="6095010" y="0"/>
            <a:chExt cx="3048990" cy="6858000"/>
          </a:xfrm>
        </p:grpSpPr>
        <p:sp>
          <p:nvSpPr>
            <p:cNvPr id="6" name="Rectangle 5"/>
            <p:cNvSpPr/>
            <p:nvPr/>
          </p:nvSpPr>
          <p:spPr>
            <a:xfrm>
              <a:off x="6096000" y="0"/>
              <a:ext cx="3048000" cy="6858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5010" y="3733800"/>
              <a:ext cx="30480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搜尋最新、獨</a:t>
              </a:r>
              <a:r>
                <a:rPr lang="zh-TW" altLang="en-US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特的內容 </a:t>
              </a:r>
              <a:r>
                <a:rPr lang="en-US" altLang="zh-TW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- </a:t>
              </a:r>
              <a:r>
                <a:rPr lang="zh-TW" alt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搜尋引擎</a:t>
              </a:r>
              <a:r>
                <a:rPr lang="zh-TW" altLang="en-US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會</a:t>
              </a:r>
              <a:r>
                <a:rPr lang="zh-TW" alt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定</a:t>
              </a:r>
              <a:r>
                <a:rPr lang="zh-TW" altLang="en-US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期更</a:t>
              </a:r>
              <a:r>
                <a:rPr lang="zh-TW" alt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新獨</a:t>
              </a:r>
              <a:r>
                <a:rPr lang="zh-TW" altLang="en-US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特的內</a:t>
              </a:r>
              <a:r>
                <a:rPr lang="zh-TW" alt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容，而用戶評價就是</a:t>
              </a:r>
              <a:r>
                <a:rPr lang="zh-TW" altLang="en-US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一</a:t>
              </a:r>
              <a:r>
                <a:rPr lang="zh-TW" altLang="en-US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個很好的方法來</a:t>
              </a:r>
              <a:r>
                <a:rPr lang="zh-TW" altLang="en-US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吸引更多的內容。</a:t>
              </a:r>
              <a:endParaRPr 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cs typeface="Arial" pitchFamily="34" charset="0"/>
                </a:rPr>
                <a:t>Fresh</a:t>
              </a:r>
              <a:r>
                <a:rPr lang="en-US" dirty="0">
                  <a:solidFill>
                    <a:prstClr val="white"/>
                  </a:solidFill>
                  <a:cs typeface="Arial" pitchFamily="34" charset="0"/>
                </a:rPr>
                <a:t>, unique content for search engines - Search engines like unique content that is regularly updated, and user reviews are a great way to attract more content.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274" y="1295400"/>
              <a:ext cx="2533471" cy="2533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15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Place holder for power reviews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31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075 -0.6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1000" y="2625590"/>
            <a:ext cx="47387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EZ-</a:t>
            </a:r>
            <a:r>
              <a:rPr lang="zh-TW" alt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註冊用</a:t>
            </a:r>
            <a:r>
              <a:rPr lang="zh-TW" alt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戶</a:t>
            </a:r>
            <a:endParaRPr lang="zh-TW" altLang="en-US" sz="20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endParaRPr lang="en-US" altLang="zh-TW" sz="20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zh-TW" alt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沒</a:t>
            </a:r>
            <a:r>
              <a:rPr lang="zh-TW" alt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有</a:t>
            </a:r>
            <a:r>
              <a:rPr lang="zh-TW" alt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購物的正</a:t>
            </a:r>
            <a:r>
              <a:rPr lang="zh-TW" alt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式註</a:t>
            </a:r>
            <a:r>
              <a:rPr lang="zh-TW" alt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冊客戶</a:t>
            </a:r>
            <a:endParaRPr lang="en-US" sz="20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endParaRPr lang="en-US" sz="20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EZ-Registered </a:t>
            </a:r>
            <a:r>
              <a: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Customers</a:t>
            </a:r>
            <a:br>
              <a: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</a:br>
            <a:endParaRPr lang="en-US" sz="2000" dirty="0">
              <a:ln>
                <a:solidFill>
                  <a:prstClr val="white"/>
                </a:solidFill>
              </a:ln>
              <a:solidFill>
                <a:prstClr val="white"/>
              </a:solidFill>
              <a:cs typeface="Arial" pitchFamily="34" charset="0"/>
            </a:endParaRPr>
          </a:p>
          <a:p>
            <a:r>
              <a: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Fully Registered Customers who have never purchased</a:t>
            </a:r>
            <a: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</a:br>
            <a:endParaRPr lang="en-US" dirty="0">
              <a:ln>
                <a:solidFill>
                  <a:prstClr val="white"/>
                </a:solidFill>
              </a:ln>
              <a:solidFill>
                <a:prstClr val="white"/>
              </a:solidFill>
              <a:cs typeface="Arial" pitchFamily="34" charset="0"/>
            </a:endParaRPr>
          </a:p>
          <a:p>
            <a:endParaRPr lang="en-US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14800" y="762000"/>
            <a:ext cx="4648200" cy="1754326"/>
            <a:chOff x="4114800" y="1119314"/>
            <a:chExt cx="4648200" cy="1754326"/>
          </a:xfrm>
        </p:grpSpPr>
        <p:sp>
          <p:nvSpPr>
            <p:cNvPr id="4" name="Rectangle 3"/>
            <p:cNvSpPr/>
            <p:nvPr/>
          </p:nvSpPr>
          <p:spPr>
            <a:xfrm>
              <a:off x="4155141" y="1119314"/>
              <a:ext cx="3819444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顧客獎勵</a:t>
              </a:r>
              <a:endParaRPr lang="en-US" altLang="zh-TW" sz="36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r>
                <a:rPr lang="en-US" sz="36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Customer Incentive</a:t>
              </a:r>
            </a:p>
            <a:p>
              <a:r>
                <a:rPr lang="en-US" sz="36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Initiatives</a:t>
              </a:r>
              <a:endParaRPr lang="en-US" sz="3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114800" y="2795714"/>
              <a:ext cx="46482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47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 descr="C:\Users\user\Desktop\Shop.com\25hj155j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83179"/>
            <a:ext cx="7571366" cy="460802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00034" y="4564559"/>
            <a:ext cx="8143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我們免費給你</a:t>
            </a:r>
            <a:r>
              <a:rPr lang="en-US" altLang="zh-TW" sz="22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cs typeface="Arial" pitchFamily="34" charset="0"/>
              </a:rPr>
              <a:t>$5</a:t>
            </a:r>
            <a:r>
              <a:rPr lang="zh-TW" altLang="en-US" sz="22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現金回贈讓你選擇顧客</a:t>
            </a:r>
            <a:endParaRPr lang="en-US" sz="2200" dirty="0" smtClean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2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cs typeface="Arial" pitchFamily="34" charset="0"/>
              </a:rPr>
              <a:t>We are giving up to $5 cashback FREE, to select customers</a:t>
            </a:r>
            <a:endParaRPr lang="en-US" sz="2200" dirty="0">
              <a:ln>
                <a:solidFill>
                  <a:srgbClr val="FFC000"/>
                </a:solidFill>
              </a:ln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23424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而你無需成本</a:t>
            </a:r>
            <a:r>
              <a:rPr lang="en-US" altLang="zh-TW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﹗</a:t>
            </a:r>
            <a:endParaRPr lang="en-US" sz="28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Arial" pitchFamily="34" charset="0"/>
              </a:rPr>
              <a:t>At </a:t>
            </a:r>
            <a:r>
              <a:rPr lang="en-US" sz="28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Arial" pitchFamily="34" charset="0"/>
              </a:rPr>
              <a:t>no cost to you!</a:t>
            </a:r>
          </a:p>
        </p:txBody>
      </p:sp>
    </p:spTree>
    <p:extLst>
      <p:ext uri="{BB962C8B-B14F-4D97-AF65-F5344CB8AC3E}">
        <p14:creationId xmlns:p14="http://schemas.microsoft.com/office/powerpoint/2010/main" val="17027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32" y="0"/>
            <a:ext cx="9144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33900" y="1600200"/>
            <a:ext cx="38100" cy="32004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050" y="3200400"/>
            <a:ext cx="775557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447800" y="3605737"/>
            <a:ext cx="2576448" cy="1656528"/>
            <a:chOff x="623952" y="3605737"/>
            <a:chExt cx="2576448" cy="1656528"/>
          </a:xfrm>
        </p:grpSpPr>
        <p:sp>
          <p:nvSpPr>
            <p:cNvPr id="17" name="Rectangle 16"/>
            <p:cNvSpPr/>
            <p:nvPr/>
          </p:nvSpPr>
          <p:spPr>
            <a:xfrm>
              <a:off x="623952" y="4615934"/>
              <a:ext cx="25764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現金回贈獎勵</a:t>
              </a:r>
              <a:endPara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Cashback </a:t>
              </a: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Incentives</a:t>
              </a:r>
            </a:p>
          </p:txBody>
        </p:sp>
        <p:pic>
          <p:nvPicPr>
            <p:cNvPr id="23" name="Picture 2" descr="C:\Users\user\Desktop\Shop.com\25hj155jh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27261"/>
            <a:stretch/>
          </p:blipFill>
          <p:spPr bwMode="auto">
            <a:xfrm>
              <a:off x="662050" y="3605737"/>
              <a:ext cx="2329965" cy="865726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5181600" y="3276600"/>
            <a:ext cx="3031428" cy="1953399"/>
            <a:chOff x="5807772" y="3352800"/>
            <a:chExt cx="3031428" cy="1953399"/>
          </a:xfrm>
        </p:grpSpPr>
        <p:sp>
          <p:nvSpPr>
            <p:cNvPr id="20" name="Rectangle 19"/>
            <p:cNvSpPr/>
            <p:nvPr/>
          </p:nvSpPr>
          <p:spPr>
            <a:xfrm>
              <a:off x="5807772" y="4659868"/>
              <a:ext cx="30314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生日折扣優惠</a:t>
              </a:r>
              <a:endPara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Discount </a:t>
              </a: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on birthdays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3352800"/>
              <a:ext cx="1227486" cy="1227486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2517801" y="5558135"/>
            <a:ext cx="41462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全由</a:t>
            </a:r>
            <a:r>
              <a:rPr lang="en-US" altLang="zh-TW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SHOP.COM</a:t>
            </a:r>
            <a:r>
              <a:rPr lang="zh-TW" alt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支付</a:t>
            </a:r>
            <a:endParaRPr lang="en-US" sz="24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This </a:t>
            </a:r>
            <a:r>
              <a:rPr lang="en-US" sz="24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Is All Funded by SHOP.COM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7800" y="1431017"/>
            <a:ext cx="2329965" cy="1806114"/>
            <a:chOff x="662050" y="1431017"/>
            <a:chExt cx="2329965" cy="1806114"/>
          </a:xfrm>
        </p:grpSpPr>
        <p:sp>
          <p:nvSpPr>
            <p:cNvPr id="16" name="Rectangle 15"/>
            <p:cNvSpPr/>
            <p:nvPr/>
          </p:nvSpPr>
          <p:spPr>
            <a:xfrm>
              <a:off x="662050" y="2590800"/>
              <a:ext cx="23299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折扣優惠</a:t>
              </a:r>
              <a:endPara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% </a:t>
              </a: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off discount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946" y="1431017"/>
              <a:ext cx="1249454" cy="124945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431725" y="1503402"/>
            <a:ext cx="2493075" cy="1636931"/>
            <a:chOff x="6041325" y="1503402"/>
            <a:chExt cx="2493075" cy="1636931"/>
          </a:xfrm>
        </p:grpSpPr>
        <p:sp>
          <p:nvSpPr>
            <p:cNvPr id="19" name="Rectangle 18"/>
            <p:cNvSpPr/>
            <p:nvPr/>
          </p:nvSpPr>
          <p:spPr>
            <a:xfrm>
              <a:off x="6041325" y="2494002"/>
              <a:ext cx="24930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最</a:t>
              </a:r>
              <a:r>
                <a:rPr lang="zh-TW" alt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低訂</a:t>
              </a:r>
              <a:r>
                <a:rPr lang="zh-TW" alt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購</a:t>
              </a:r>
              <a:r>
                <a:rPr lang="zh-TW" alt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折扣優</a:t>
              </a:r>
              <a:r>
                <a:rPr lang="zh-TW" alt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惠</a:t>
              </a:r>
              <a:endPara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% </a:t>
              </a: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off minimum order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186" y="1503402"/>
              <a:ext cx="990600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1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 descr="6564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5996" y="1238235"/>
            <a:ext cx="4143404" cy="38671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-1" y="5115580"/>
            <a:ext cx="9070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一個專為你而設的優惠券計劃</a:t>
            </a:r>
            <a:endParaRPr lang="en-US" sz="28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8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A </a:t>
            </a:r>
            <a:r>
              <a:rPr lang="en-US" sz="28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coupon program designed just for you!</a:t>
            </a:r>
          </a:p>
        </p:txBody>
      </p:sp>
    </p:spTree>
    <p:extLst>
      <p:ext uri="{BB962C8B-B14F-4D97-AF65-F5344CB8AC3E}">
        <p14:creationId xmlns:p14="http://schemas.microsoft.com/office/powerpoint/2010/main" val="23617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" t="8537" r="2032" b="9451"/>
          <a:stretch/>
        </p:blipFill>
        <p:spPr bwMode="auto">
          <a:xfrm>
            <a:off x="-19050" y="0"/>
            <a:ext cx="1069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3733800"/>
            <a:ext cx="2057400" cy="454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markm\Desktop\TW HK preso\hk portal shots\coupon co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6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2400"/>
            <a:ext cx="9164482" cy="112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3276600"/>
            <a:ext cx="4267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5729 -1.02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157" y="914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n w="18415" cmpd="sng">
                  <a:noFill/>
                  <a:prstDash val="solid"/>
                </a:ln>
                <a:solidFill>
                  <a:srgbClr val="EEECE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一</a:t>
            </a:r>
            <a:r>
              <a:rPr lang="zh-TW" altLang="en-US" sz="2400" dirty="0" smtClean="0">
                <a:ln w="18415" cmpd="sng">
                  <a:noFill/>
                  <a:prstDash val="solid"/>
                </a:ln>
                <a:solidFill>
                  <a:srgbClr val="EEECE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個全新的強大工具，助你</a:t>
            </a:r>
            <a:r>
              <a:rPr lang="zh-TW" altLang="en-US" sz="2400" dirty="0">
                <a:ln w="18415" cmpd="sng">
                  <a:noFill/>
                  <a:prstDash val="solid"/>
                </a:ln>
                <a:solidFill>
                  <a:srgbClr val="EEECE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獲得</a:t>
            </a:r>
            <a:r>
              <a:rPr lang="zh-TW" altLang="en-US" sz="2400" dirty="0" smtClean="0">
                <a:ln w="18415" cmpd="sng">
                  <a:noFill/>
                  <a:prstDash val="solid"/>
                </a:ln>
                <a:solidFill>
                  <a:srgbClr val="EEECE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新顧客</a:t>
            </a:r>
            <a:r>
              <a:rPr lang="en-US" altLang="zh-TW" sz="2400" dirty="0" smtClean="0">
                <a:ln w="18415" cmpd="sng">
                  <a:noFill/>
                  <a:prstDash val="solid"/>
                </a:ln>
                <a:solidFill>
                  <a:srgbClr val="EEECE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︰</a:t>
            </a:r>
            <a:endParaRPr lang="en-US" sz="2400" dirty="0" smtClean="0">
              <a:ln w="18415" cmpd="sng">
                <a:noFill/>
                <a:prstDash val="solid"/>
              </a:ln>
              <a:solidFill>
                <a:srgbClr val="EEECE1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400" dirty="0" smtClean="0">
                <a:ln w="18415" cmpd="sng">
                  <a:noFill/>
                  <a:prstDash val="solid"/>
                </a:ln>
                <a:solidFill>
                  <a:srgbClr val="EEECE1"/>
                </a:solidFill>
                <a:cs typeface="Arial" pitchFamily="34" charset="0"/>
              </a:rPr>
              <a:t>A </a:t>
            </a:r>
            <a:r>
              <a:rPr lang="en-US" sz="2400" dirty="0">
                <a:ln w="18415" cmpd="sng">
                  <a:noFill/>
                  <a:prstDash val="solid"/>
                </a:ln>
                <a:solidFill>
                  <a:srgbClr val="EEECE1"/>
                </a:solidFill>
                <a:cs typeface="Arial" pitchFamily="34" charset="0"/>
              </a:rPr>
              <a:t>powerful new tool </a:t>
            </a:r>
            <a:br>
              <a:rPr lang="en-US" sz="2400" dirty="0">
                <a:ln w="18415" cmpd="sng">
                  <a:noFill/>
                  <a:prstDash val="solid"/>
                </a:ln>
                <a:solidFill>
                  <a:srgbClr val="EEECE1"/>
                </a:solidFill>
                <a:cs typeface="Arial" pitchFamily="34" charset="0"/>
              </a:rPr>
            </a:br>
            <a:r>
              <a:rPr lang="en-US" sz="2400" dirty="0">
                <a:ln w="18415" cmpd="sng">
                  <a:noFill/>
                  <a:prstDash val="solid"/>
                </a:ln>
                <a:solidFill>
                  <a:srgbClr val="EEECE1"/>
                </a:solidFill>
                <a:cs typeface="Arial" pitchFamily="34" charset="0"/>
              </a:rPr>
              <a:t>to help you acquire new customers: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7209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隆重介紹嶄新</a:t>
            </a:r>
            <a:r>
              <a:rPr lang="zh-TW" altLang="en-US" sz="3200" cap="all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的</a:t>
            </a:r>
          </a:p>
          <a:p>
            <a:pPr marL="0" lvl="1" algn="ctr"/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自定迷</a:t>
            </a:r>
            <a:r>
              <a:rPr lang="zh-TW" altLang="en-US" sz="3200" cap="all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你網站！</a:t>
            </a:r>
            <a:endParaRPr lang="en-US" sz="3200" cap="all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0" lvl="1" algn="ctr"/>
            <a:r>
              <a:rPr lang="en-US" sz="3200" b="1" cap="all" dirty="0" smtClean="0">
                <a:solidFill>
                  <a:prstClr val="white"/>
                </a:solidFill>
                <a:cs typeface="Arial" pitchFamily="34" charset="0"/>
              </a:rPr>
              <a:t>Now </a:t>
            </a:r>
            <a:r>
              <a:rPr lang="en-US" sz="3200" b="1" cap="all" dirty="0">
                <a:solidFill>
                  <a:prstClr val="white"/>
                </a:solidFill>
                <a:cs typeface="Arial" pitchFamily="34" charset="0"/>
              </a:rPr>
              <a:t>introducing the new </a:t>
            </a:r>
            <a:endParaRPr lang="en-US" sz="3200" b="1" cap="all" dirty="0" smtClean="0">
              <a:solidFill>
                <a:prstClr val="white"/>
              </a:solidFill>
              <a:cs typeface="Arial" pitchFamily="34" charset="0"/>
            </a:endParaRPr>
          </a:p>
          <a:p>
            <a:pPr marL="0" lvl="1" algn="ctr"/>
            <a:r>
              <a:rPr lang="en-US" sz="3200" b="1" cap="all" dirty="0" smtClean="0">
                <a:solidFill>
                  <a:prstClr val="white"/>
                </a:solidFill>
                <a:cs typeface="Arial" pitchFamily="34" charset="0"/>
              </a:rPr>
              <a:t>Custom </a:t>
            </a:r>
            <a:r>
              <a:rPr lang="en-US" sz="3200" b="1" cap="all" dirty="0">
                <a:solidFill>
                  <a:prstClr val="white"/>
                </a:solidFill>
                <a:cs typeface="Arial" pitchFamily="34" charset="0"/>
              </a:rPr>
              <a:t>Mini Websites!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" y="2362200"/>
            <a:ext cx="9370935" cy="2510781"/>
            <a:chOff x="0" y="2921729"/>
            <a:chExt cx="9370935" cy="1883086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63300"/>
              <a:ext cx="1934816" cy="1841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56859">
              <a:off x="1689527" y="2952692"/>
              <a:ext cx="1904235" cy="184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id:1AF46D43-4261-408F-B65F-69F32E5DA1B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33"/>
            <a:stretch>
              <a:fillRect/>
            </a:stretch>
          </p:blipFill>
          <p:spPr bwMode="auto">
            <a:xfrm rot="21563374">
              <a:off x="3581659" y="2938516"/>
              <a:ext cx="1842703" cy="1847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id:F8500DA0-9C77-4DEC-83B0-CC6D7B9925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85550">
              <a:off x="5420203" y="2932796"/>
              <a:ext cx="1838802" cy="185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914" y="2921729"/>
              <a:ext cx="2213021" cy="1876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-142908" y="2209800"/>
            <a:ext cx="9644130" cy="2857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4686317"/>
            <a:ext cx="9644130" cy="2857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05"/>
          <a:stretch/>
        </p:blipFill>
        <p:spPr>
          <a:xfrm>
            <a:off x="0" y="-29717"/>
            <a:ext cx="9169021" cy="7060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-29717"/>
            <a:ext cx="9169020" cy="706014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320225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利用</a:t>
            </a:r>
            <a:r>
              <a:rPr lang="zh-TW" altLang="en-US" sz="2800" b="1" dirty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大數</a:t>
            </a:r>
            <a:r>
              <a:rPr lang="zh-TW" altLang="en-US" sz="2800" b="1" dirty="0" smtClean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據</a:t>
            </a:r>
            <a:r>
              <a:rPr lang="zh-TW" altLang="en-US" sz="2800" dirty="0" smtClean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找</a:t>
            </a:r>
            <a:r>
              <a:rPr lang="zh-TW" altLang="en-US" sz="2800" dirty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出</a:t>
            </a:r>
            <a:r>
              <a:rPr lang="zh-TW" altLang="en-US" sz="2800" dirty="0" smtClean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你顧客的需要。</a:t>
            </a:r>
            <a:endParaRPr lang="en-US" sz="2800" dirty="0" smtClean="0">
              <a:solidFill>
                <a:prstClr val="white">
                  <a:lumMod val="85000"/>
                </a:prst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>
                    <a:lumMod val="85000"/>
                  </a:prstClr>
                </a:solidFill>
              </a:rPr>
              <a:t>Using </a:t>
            </a:r>
            <a:r>
              <a:rPr lang="en-US" sz="3200" b="1" dirty="0">
                <a:solidFill>
                  <a:prstClr val="white">
                    <a:lumMod val="85000"/>
                  </a:prstClr>
                </a:solidFill>
              </a:rPr>
              <a:t>Big Data </a:t>
            </a:r>
            <a:r>
              <a:rPr lang="en-US" sz="2800" dirty="0">
                <a:solidFill>
                  <a:prstClr val="white">
                    <a:lumMod val="85000"/>
                  </a:prstClr>
                </a:solidFill>
              </a:rPr>
              <a:t>to find out what </a:t>
            </a:r>
            <a:r>
              <a:rPr lang="en-US" sz="2800" dirty="0" smtClean="0">
                <a:solidFill>
                  <a:prstClr val="white">
                    <a:lumMod val="85000"/>
                  </a:prstClr>
                </a:solidFill>
              </a:rPr>
              <a:t>your customers </a:t>
            </a:r>
            <a:r>
              <a:rPr lang="en-US" sz="2800" dirty="0">
                <a:solidFill>
                  <a:prstClr val="white">
                    <a:lumMod val="85000"/>
                  </a:prstClr>
                </a:solidFill>
              </a:rPr>
              <a:t>want.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47800" y="4191000"/>
            <a:ext cx="61722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908438" y="2420779"/>
            <a:ext cx="2016258" cy="1770221"/>
            <a:chOff x="1908438" y="2209800"/>
            <a:chExt cx="2016258" cy="1770221"/>
          </a:xfrm>
        </p:grpSpPr>
        <p:sp>
          <p:nvSpPr>
            <p:cNvPr id="9" name="Rectangle 8"/>
            <p:cNvSpPr/>
            <p:nvPr/>
          </p:nvSpPr>
          <p:spPr>
            <a:xfrm>
              <a:off x="1908438" y="3395246"/>
              <a:ext cx="20162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/>
              <a:r>
                <a:rPr lang="zh-TW" altLang="en-US" sz="1600" dirty="0" smtClean="0">
                  <a:solidFill>
                    <a:prstClr val="white">
                      <a:lumMod val="85000"/>
                    </a:prstClr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</a:rPr>
                <a:t>推介產品</a:t>
              </a:r>
              <a:endParaRPr lang="en-US" sz="1600" dirty="0" smtClean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endParaRPr>
            </a:p>
            <a:p>
              <a:pPr marL="0" lvl="1" algn="ctr"/>
              <a:r>
                <a:rPr lang="en-US" sz="1600" dirty="0" smtClean="0">
                  <a:solidFill>
                    <a:prstClr val="white">
                      <a:lumMod val="85000"/>
                    </a:prstClr>
                  </a:solidFill>
                </a:rPr>
                <a:t>Recommend </a:t>
              </a:r>
              <a:r>
                <a:rPr lang="en-US" sz="1600" dirty="0">
                  <a:solidFill>
                    <a:prstClr val="white">
                      <a:lumMod val="85000"/>
                    </a:prstClr>
                  </a:solidFill>
                </a:rPr>
                <a:t>products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166" y="2209800"/>
              <a:ext cx="1066800" cy="10668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410200" y="2382882"/>
            <a:ext cx="1442511" cy="1808118"/>
            <a:chOff x="5410200" y="2171903"/>
            <a:chExt cx="1442511" cy="1808118"/>
          </a:xfrm>
        </p:grpSpPr>
        <p:sp>
          <p:nvSpPr>
            <p:cNvPr id="16" name="Rectangle 15"/>
            <p:cNvSpPr/>
            <p:nvPr/>
          </p:nvSpPr>
          <p:spPr>
            <a:xfrm>
              <a:off x="5410200" y="3395246"/>
              <a:ext cx="14425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350" lvl="1" algn="ctr"/>
              <a:r>
                <a:rPr lang="zh-TW" altLang="en-US" sz="1600" dirty="0" smtClean="0">
                  <a:solidFill>
                    <a:prstClr val="white">
                      <a:lumMod val="85000"/>
                    </a:prstClr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</a:rPr>
                <a:t>測試與目標</a:t>
              </a:r>
              <a:endParaRPr lang="en-US" sz="1600" dirty="0" smtClean="0">
                <a:solidFill>
                  <a:prstClr val="white">
                    <a:lumMod val="8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endParaRPr>
            </a:p>
            <a:p>
              <a:pPr marL="6350" lvl="1" algn="ctr"/>
              <a:r>
                <a:rPr lang="en-US" sz="1600" dirty="0" smtClean="0">
                  <a:solidFill>
                    <a:prstClr val="white">
                      <a:lumMod val="85000"/>
                    </a:prstClr>
                  </a:solidFill>
                </a:rPr>
                <a:t>Test </a:t>
              </a:r>
              <a:r>
                <a:rPr lang="en-US" sz="1600" dirty="0">
                  <a:solidFill>
                    <a:prstClr val="white">
                      <a:lumMod val="85000"/>
                    </a:prstClr>
                  </a:solidFill>
                </a:rPr>
                <a:t>and Target</a:t>
              </a:r>
            </a:p>
          </p:txBody>
        </p:sp>
        <p:pic>
          <p:nvPicPr>
            <p:cNvPr id="2050" name="Picture 2" descr="D:\odesk\Mark\Archery-Target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958" y="2171903"/>
              <a:ext cx="1104697" cy="110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9753600" y="4138056"/>
            <a:ext cx="2514600" cy="2057400"/>
            <a:chOff x="4953000" y="4267200"/>
            <a:chExt cx="2514600" cy="2057400"/>
          </a:xfrm>
        </p:grpSpPr>
        <p:sp>
          <p:nvSpPr>
            <p:cNvPr id="22" name="Rectangle 21"/>
            <p:cNvSpPr/>
            <p:nvPr/>
          </p:nvSpPr>
          <p:spPr>
            <a:xfrm>
              <a:off x="4953000" y="5493603"/>
              <a:ext cx="2514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lvl="1" algn="ctr"/>
              <a:r>
                <a:rPr lang="en-US" sz="1600" dirty="0">
                  <a:solidFill>
                    <a:prstClr val="white">
                      <a:lumMod val="85000"/>
                    </a:prstClr>
                  </a:solidFill>
                </a:rPr>
                <a:t>Re-Target to Customers who have not purchased in a certain time frame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4267200"/>
              <a:ext cx="1148710" cy="1079354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52400" y="-28039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顧客回購率和</a:t>
            </a:r>
            <a:r>
              <a:rPr lang="zh-TW" altLang="en-US" sz="40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終身價值</a:t>
            </a:r>
            <a:endParaRPr lang="en-US" sz="40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Customer Retention and Lifetime Value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4699337"/>
            <a:ext cx="4864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為每位顧客提供獨一無二的網路購物體</a:t>
            </a:r>
            <a:r>
              <a:rPr lang="zh-TW" alt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驗</a:t>
            </a:r>
            <a:endParaRPr lang="en-US" sz="2000" dirty="0" smtClean="0">
              <a:solidFill>
                <a:prstClr val="white">
                  <a:lumMod val="85000"/>
                </a:prstClr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000" dirty="0" smtClean="0">
                <a:solidFill>
                  <a:prstClr val="white">
                    <a:lumMod val="85000"/>
                  </a:prstClr>
                </a:solidFill>
                <a:latin typeface="Calibri" panose="020F0502020204030204" pitchFamily="34" charset="0"/>
                <a:cs typeface="Arial" pitchFamily="34" charset="0"/>
              </a:rPr>
              <a:t>Personalize </a:t>
            </a:r>
            <a:r>
              <a:rPr lang="en-US" sz="2000" dirty="0">
                <a:solidFill>
                  <a:prstClr val="white">
                    <a:lumMod val="85000"/>
                  </a:prstClr>
                </a:solidFill>
                <a:latin typeface="Calibri" panose="020F0502020204030204" pitchFamily="34" charset="0"/>
                <a:cs typeface="Arial" pitchFamily="34" charset="0"/>
              </a:rPr>
              <a:t>each customer’s </a:t>
            </a:r>
            <a:r>
              <a:rPr lang="en-US" sz="2000" dirty="0" smtClean="0">
                <a:solidFill>
                  <a:prstClr val="white">
                    <a:lumMod val="85000"/>
                  </a:prstClr>
                </a:solidFill>
                <a:latin typeface="Calibri" panose="020F0502020204030204" pitchFamily="34" charset="0"/>
                <a:cs typeface="Arial" pitchFamily="34" charset="0"/>
              </a:rPr>
              <a:t>shopping experience</a:t>
            </a:r>
            <a:r>
              <a:rPr lang="en-US" sz="2000" dirty="0">
                <a:solidFill>
                  <a:prstClr val="white">
                    <a:lumMod val="85000"/>
                  </a:prstClr>
                </a:solidFill>
                <a:latin typeface="Calibri" panose="020F0502020204030204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55" y="4510926"/>
            <a:ext cx="935366" cy="11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8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5000628" cy="64770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6" y="1371599"/>
            <a:ext cx="4748214" cy="5029201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許多品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牌或產</a:t>
            </a:r>
            <a:r>
              <a:rPr lang="zh-TW" alt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品有不同要求</a:t>
            </a:r>
            <a:endParaRPr lang="zh-TW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zh-TW" alt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各個超連鎖店主均有不同的專注領域</a:t>
            </a:r>
            <a:endParaRPr lang="zh-TW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開始與</a:t>
            </a:r>
            <a:r>
              <a:rPr lang="zh-TW" alt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新顧客交談</a:t>
            </a:r>
            <a:endParaRPr lang="en-US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Many requests from the field for brand or product specific sites</a:t>
            </a: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Different UnFranchise Owners specialize in different areas</a:t>
            </a: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Starting a conversation with new customers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6832" y="465125"/>
            <a:ext cx="4267200" cy="868363"/>
          </a:xfrm>
        </p:spPr>
        <p:txBody>
          <a:bodyPr>
            <a:noAutofit/>
          </a:bodyPr>
          <a:lstStyle/>
          <a:p>
            <a:r>
              <a:rPr 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</a:rPr>
              <a:t>Custom </a:t>
            </a:r>
            <a:r>
              <a:rPr 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</a:rPr>
              <a:t>Mini-Websites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3581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TW" alt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latin typeface="華康儷細黑" panose="020B0309000000000000" pitchFamily="49" charset="-120"/>
                <a:ea typeface="華康儷細黑" panose="020B0309000000000000" pitchFamily="49" charset="-120"/>
              </a:rPr>
              <a:t>滿足不同需要</a:t>
            </a:r>
            <a:endParaRPr lang="en-US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l"/>
            <a:r>
              <a: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latin typeface="+mn-lt"/>
              </a:rPr>
              <a:t>Filling a Need</a:t>
            </a:r>
            <a:endParaRPr lang="en-US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latin typeface="+mn-lt"/>
            </a:endParaRPr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628" y="1371600"/>
            <a:ext cx="4143372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0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000628" cy="64770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882" y="457200"/>
            <a:ext cx="4891118" cy="640080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透過自定迷</a:t>
            </a:r>
            <a:r>
              <a:rPr lang="zh-TW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你網</a:t>
            </a:r>
            <a:r>
              <a:rPr lang="zh-TW" alt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站，可以</a:t>
            </a:r>
            <a:r>
              <a:rPr lang="en-US" altLang="zh-TW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︰</a:t>
            </a:r>
          </a:p>
          <a:p>
            <a:pPr lvl="1"/>
            <a:r>
              <a:rPr lang="zh-TW" alt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有與產</a:t>
            </a:r>
            <a:r>
              <a:rPr lang="zh-TW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品具</a:t>
            </a:r>
            <a:r>
              <a:rPr lang="zh-TW" alt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體對</a:t>
            </a:r>
            <a:r>
              <a:rPr lang="zh-TW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話來吸引</a:t>
            </a:r>
            <a:r>
              <a:rPr lang="zh-TW" alt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新顧客</a:t>
            </a:r>
            <a:endParaRPr lang="en-US" altLang="zh-TW" sz="24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lvl="1"/>
            <a:r>
              <a:rPr lang="zh-TW" alt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建立屬於自己的網站，就像</a:t>
            </a:r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ea typeface="華康儷細黑" panose="020B0309000000000000" pitchFamily="49" charset="-120"/>
              </a:rPr>
              <a:t>MotivesCosmetics.com</a:t>
            </a:r>
            <a:endParaRPr lang="en-US" altLang="zh-TW" sz="24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ea typeface="華康儷細黑" panose="020B0309000000000000" pitchFamily="49" charset="-120"/>
            </a:endParaRPr>
          </a:p>
          <a:p>
            <a:pPr lvl="1"/>
            <a:r>
              <a:rPr lang="zh-TW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引進</a:t>
            </a:r>
            <a:r>
              <a:rPr lang="zh-TW" alt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一系列針</a:t>
            </a:r>
            <a:r>
              <a:rPr lang="zh-TW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對性的產</a:t>
            </a:r>
            <a:r>
              <a:rPr lang="zh-TW" alt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品並以此作基礎，以隨時間擴大顧客份額</a:t>
            </a:r>
            <a:endParaRPr lang="en-US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With Custom </a:t>
            </a:r>
            <a:b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</a:br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Mini-Websites you can:</a:t>
            </a:r>
          </a:p>
          <a:p>
            <a:pPr lvl="1"/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Have product specific conversations to attract new customers</a:t>
            </a:r>
          </a:p>
          <a:p>
            <a:pPr lvl="1"/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Create your own customized site with the power of sites like MotivesCosmetics.com</a:t>
            </a:r>
          </a:p>
          <a:p>
            <a:pPr lvl="1"/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Introduce a focused set of products and use as a foundation to expand customer share over time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76832" y="465125"/>
            <a:ext cx="4267200" cy="868363"/>
          </a:xfrm>
        </p:spPr>
        <p:txBody>
          <a:bodyPr>
            <a:noAutofit/>
          </a:bodyPr>
          <a:lstStyle/>
          <a:p>
            <a:r>
              <a:rPr 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</a:rPr>
              <a:t>Custom </a:t>
            </a:r>
            <a:r>
              <a:rPr 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</a:rPr>
              <a:t>Mini-Websites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628" y="1371600"/>
            <a:ext cx="4143372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1" b="19325"/>
          <a:stretch/>
        </p:blipFill>
        <p:spPr bwMode="auto">
          <a:xfrm>
            <a:off x="0" y="990601"/>
            <a:ext cx="2924172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Shop.com\MacBook_Pro_Retina.png"/>
          <p:cNvPicPr>
            <a:picLocks noChangeAspect="1" noChangeArrowheads="1"/>
          </p:cNvPicPr>
          <p:nvPr/>
        </p:nvPicPr>
        <p:blipFill>
          <a:blip r:embed="rId3" cstate="print"/>
          <a:srcRect l="50475" r="1906"/>
          <a:stretch>
            <a:fillRect/>
          </a:stretch>
        </p:blipFill>
        <p:spPr bwMode="auto">
          <a:xfrm>
            <a:off x="0" y="685800"/>
            <a:ext cx="3571900" cy="6000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19430" y="1333485"/>
            <a:ext cx="6329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new take on a product we’ve had for years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9531" y="1828800"/>
            <a:ext cx="2412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美觀的設計</a:t>
            </a:r>
            <a:endParaRPr lang="en-US" sz="2400" b="1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Tahoma" panose="020B0604030504040204" pitchFamily="34" charset="0"/>
            </a:endParaRPr>
          </a:p>
          <a:p>
            <a:r>
              <a:rPr 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Beautiful </a:t>
            </a:r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designs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9461" y="2628782"/>
            <a:ext cx="55489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你可以自定</a:t>
            </a:r>
            <a:r>
              <a:rPr lang="zh-TW" alt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</a:t>
            </a:r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customize</a:t>
            </a:r>
          </a:p>
          <a:p>
            <a:endParaRPr lang="en-US" sz="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Segoe UI Light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產品</a:t>
            </a:r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products</a:t>
            </a:r>
          </a:p>
          <a:p>
            <a:pPr lvl="1"/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域名</a:t>
            </a:r>
            <a:r>
              <a:rPr lang="zh-TW" alt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  <a:r>
              <a:rPr 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domain</a:t>
            </a:r>
          </a:p>
          <a:p>
            <a:pPr lvl="1"/>
            <a:r>
              <a:rPr lang="zh-TW" alt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登陸頁</a:t>
            </a:r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面</a:t>
            </a:r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landing page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1800" y="4381507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建立一個擁有無限商機的自定網站</a:t>
            </a:r>
            <a:endParaRPr lang="en-US" altLang="zh-TW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Tahoma" panose="020B0604030504040204" pitchFamily="34" charset="0"/>
            </a:endParaRPr>
          </a:p>
          <a:p>
            <a:r>
              <a:rPr lang="en-US" sz="24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細黑" panose="020B0309000000000000" pitchFamily="49" charset="-120"/>
                <a:cs typeface="Tahoma" panose="020B0604030504040204" pitchFamily="34" charset="0"/>
              </a:rPr>
              <a:t>Building </a:t>
            </a:r>
            <a:r>
              <a:rPr lang="en-US" sz="24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華康儷細黑" panose="020B0309000000000000" pitchFamily="49" charset="-120"/>
                <a:cs typeface="Tahoma" panose="020B0604030504040204" pitchFamily="34" charset="0"/>
              </a:rPr>
              <a:t>out a customized niche shopping site</a:t>
            </a:r>
          </a:p>
        </p:txBody>
      </p:sp>
    </p:spTree>
    <p:extLst>
      <p:ext uri="{BB962C8B-B14F-4D97-AF65-F5344CB8AC3E}">
        <p14:creationId xmlns:p14="http://schemas.microsoft.com/office/powerpoint/2010/main" val="37289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447800"/>
            <a:ext cx="5791200" cy="1470025"/>
          </a:xfrm>
        </p:spPr>
        <p:txBody>
          <a:bodyPr>
            <a:normAutofit fontScale="90000"/>
          </a:bodyPr>
          <a:lstStyle/>
          <a:p>
            <a:r>
              <a:rPr lang="en-US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 Layout </a:t>
            </a:r>
            <a:r>
              <a:rPr lang="en-US" sz="67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Designs</a:t>
            </a:r>
            <a:endParaRPr lang="en-US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r="2346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r="2346" b="84549"/>
          <a:stretch/>
        </p:blipFill>
        <p:spPr>
          <a:xfrm flipV="1">
            <a:off x="0" y="0"/>
            <a:ext cx="9144000" cy="1447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228601"/>
            <a:ext cx="7543800" cy="2888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zh-TW" altLang="en-US" cap="all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一般</a:t>
            </a:r>
            <a:r>
              <a:rPr lang="en-US" cap="all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 </a:t>
            </a:r>
          </a:p>
          <a:p>
            <a:r>
              <a:rPr lang="zh-TW" altLang="en-US" sz="9600" cap="all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設計</a:t>
            </a:r>
            <a:endParaRPr lang="en-US" cap="all" dirty="0" smtClean="0"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cap="all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General Layout</a:t>
            </a:r>
          </a:p>
          <a:p>
            <a:r>
              <a:rPr lang="en-US" cap="all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  <a:r>
              <a:rPr lang="en-US" sz="6700" cap="all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Designs</a:t>
            </a:r>
            <a:endParaRPr lang="en-US" cap="all" dirty="0">
              <a:solidFill>
                <a:prstClr val="black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3" y="-3629"/>
            <a:ext cx="9144000" cy="10763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5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4.16667E-6 -0.5333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9525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9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4935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2644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8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8.33333E-7 -0.4763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3999" cy="10609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07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8.33333E-7 -0.4763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13341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0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8.33333E-7 -0.4763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4267200" cy="33528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cap="all" dirty="0" smtClean="0"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健康專業人士計劃</a:t>
            </a:r>
            <a:r>
              <a:rPr lang="en-US" altLang="zh-TW" cap="all" dirty="0" smtClean="0"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/>
            </a:r>
            <a:br>
              <a:rPr lang="en-US" altLang="zh-TW" cap="all" dirty="0" smtClean="0"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</a:br>
            <a:r>
              <a:rPr lang="zh-TW" altLang="en-US" cap="all" dirty="0" smtClean="0"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設計頁面</a:t>
            </a:r>
            <a:r>
              <a:rPr lang="en-US" altLang="zh-TW" cap="all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</a:rPr>
              <a:t/>
            </a:r>
            <a:br>
              <a:rPr lang="en-US" altLang="zh-TW" cap="all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</a:rPr>
            </a:br>
            <a:r>
              <a:rPr lang="en-US" cap="all" dirty="0" smtClean="0">
                <a:latin typeface="+mn-lt"/>
                <a:cs typeface="Arial" pitchFamily="34" charset="0"/>
              </a:rPr>
              <a:t>HP Specific Layout Designs</a:t>
            </a:r>
            <a:endParaRPr lang="en-US" cap="all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12006" r="14839" b="9121"/>
          <a:stretch/>
        </p:blipFill>
        <p:spPr bwMode="auto">
          <a:xfrm>
            <a:off x="2909856" y="685800"/>
            <a:ext cx="623414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862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華康儷細黑" panose="020B0309000000000000" pitchFamily="49" charset="-120"/>
                <a:ea typeface="華康儷細黑" panose="020B0309000000000000" pitchFamily="49" charset="-120"/>
              </a:rPr>
              <a:t>即將在</a:t>
            </a:r>
            <a:endParaRPr lang="en-US" altLang="zh-TW" dirty="0" smtClean="0"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marL="0" indent="0">
              <a:buNone/>
            </a:pPr>
            <a:r>
              <a:rPr lang="en-US" dirty="0" smtClean="0"/>
              <a:t>HK.SHOP.COM</a:t>
            </a:r>
            <a:r>
              <a:rPr lang="zh-TW" altLang="en-US" dirty="0" smtClean="0">
                <a:latin typeface="華康儷細黑" panose="020B0309000000000000" pitchFamily="49" charset="-120"/>
                <a:ea typeface="華康儷細黑" panose="020B0309000000000000" pitchFamily="49" charset="-120"/>
              </a:rPr>
              <a:t>推出</a:t>
            </a:r>
            <a:endParaRPr lang="en-US" dirty="0" smtClean="0"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marL="0" indent="0">
              <a:buNone/>
            </a:pPr>
            <a:r>
              <a:rPr lang="en-US" dirty="0" smtClean="0"/>
              <a:t>Coming Soon</a:t>
            </a:r>
          </a:p>
          <a:p>
            <a:pPr marL="0" indent="0">
              <a:buNone/>
            </a:pPr>
            <a:r>
              <a:rPr lang="en-US" dirty="0" smtClean="0"/>
              <a:t>To HK.SHOP.COM</a:t>
            </a:r>
          </a:p>
        </p:txBody>
      </p:sp>
      <p:pic>
        <p:nvPicPr>
          <p:cNvPr id="1026" name="Picture 2" descr="http://piperreport.com/wp-content/uploads/2013/01/CMS-Guidance-for-State-Partnership-Health-Insurance-Exchan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-457200"/>
            <a:ext cx="85534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niche-macworld-production.s3.amazonaws.com/wp-content/uploads/2012/03/Adobe-marketing-sui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30107" r="10924" b="34946"/>
          <a:stretch/>
        </p:blipFill>
        <p:spPr bwMode="auto">
          <a:xfrm>
            <a:off x="533400" y="3505200"/>
            <a:ext cx="2554514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3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2057400"/>
            <a:ext cx="9157024" cy="13857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1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482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3623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-0.5444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257"/>
            <a:ext cx="9144000" cy="1353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1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-0.5555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0" y="914400"/>
            <a:ext cx="3352800" cy="1143000"/>
          </a:xfrm>
          <a:prstGeom prst="roundRect">
            <a:avLst>
              <a:gd name="adj" fmla="val 12511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這就是自定迷你網站</a:t>
            </a:r>
            <a:r>
              <a:rPr lang="en-US" altLang="zh-TW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﹗</a:t>
            </a:r>
            <a:endParaRPr lang="en-US" sz="16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  <a:cs typeface="Arial" pitchFamily="34" charset="0"/>
              </a:rPr>
              <a:t>That’s </a:t>
            </a:r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exactly what the Custom Mini-websites are!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0" y="2286000"/>
            <a:ext cx="3352800" cy="1143000"/>
          </a:xfrm>
          <a:prstGeom prst="roundRect">
            <a:avLst>
              <a:gd name="adj" fmla="val 12511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開啟電子商務大門</a:t>
            </a:r>
            <a:endParaRPr lang="en-US" sz="16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  <a:cs typeface="Arial" pitchFamily="34" charset="0"/>
              </a:rPr>
              <a:t>E-commerce </a:t>
            </a:r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enabled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0" y="3657600"/>
            <a:ext cx="3352800" cy="1143000"/>
          </a:xfrm>
          <a:prstGeom prst="roundRect">
            <a:avLst>
              <a:gd name="adj" fmla="val 12511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更專業</a:t>
            </a:r>
            <a:endParaRPr lang="en-US" sz="16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  <a:cs typeface="Arial" pitchFamily="34" charset="0"/>
              </a:rPr>
              <a:t>Highly </a:t>
            </a:r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professional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59021" y="5029200"/>
            <a:ext cx="3352800" cy="1143000"/>
          </a:xfrm>
          <a:prstGeom prst="roundRect">
            <a:avLst>
              <a:gd name="adj" fmla="val 12511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開創商機</a:t>
            </a:r>
            <a:endParaRPr lang="en-US" sz="16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  <a:cs typeface="Arial" pitchFamily="34" charset="0"/>
              </a:rPr>
              <a:t>Niche </a:t>
            </a:r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focused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4800600" cy="68579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12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19600" y="274637"/>
            <a:ext cx="4267200" cy="8683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Custom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Mini-Websites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876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34939" y="440634"/>
            <a:ext cx="4038600" cy="1384995"/>
          </a:xfrm>
          <a:prstGeom prst="rect">
            <a:avLst/>
          </a:prstGeom>
          <a:solidFill>
            <a:srgbClr val="7CC623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每個選項獨立設置</a:t>
            </a:r>
            <a:endParaRPr lang="en-US" sz="28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Tahoma" panose="020B0604030504040204" pitchFamily="34" charset="0"/>
            </a:endParaRPr>
          </a:p>
          <a:p>
            <a:pPr algn="ctr"/>
            <a:r>
              <a:rPr 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Each </a:t>
            </a:r>
            <a:r>
              <a:rPr lang="en-US" sz="2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subscription is set up separately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0" y="838200"/>
            <a:ext cx="4038600" cy="954107"/>
          </a:xfrm>
          <a:prstGeom prst="rect">
            <a:avLst/>
          </a:prstGeom>
          <a:solidFill>
            <a:srgbClr val="7CC623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選擇設計</a:t>
            </a:r>
            <a:endParaRPr lang="en-US" sz="28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Tahoma" panose="020B0604030504040204" pitchFamily="34" charset="0"/>
            </a:endParaRPr>
          </a:p>
          <a:p>
            <a:pPr algn="ctr"/>
            <a:r>
              <a:rPr 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Select </a:t>
            </a:r>
            <a:r>
              <a:rPr lang="en-US" sz="2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design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05050" y="1924049"/>
            <a:ext cx="4038600" cy="954107"/>
          </a:xfrm>
          <a:prstGeom prst="rect">
            <a:avLst/>
          </a:prstGeom>
          <a:solidFill>
            <a:srgbClr val="7CC623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選擇產品</a:t>
            </a:r>
            <a:endParaRPr lang="en-US" sz="28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Tahoma" panose="020B0604030504040204" pitchFamily="34" charset="0"/>
            </a:endParaRPr>
          </a:p>
          <a:p>
            <a:pPr algn="ctr"/>
            <a:r>
              <a:rPr 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Select </a:t>
            </a:r>
            <a:r>
              <a:rPr lang="en-US" sz="2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products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6351" y="821377"/>
            <a:ext cx="4038600" cy="1384995"/>
          </a:xfrm>
          <a:prstGeom prst="rect">
            <a:avLst/>
          </a:prstGeom>
          <a:solidFill>
            <a:srgbClr val="7CC623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Tahoma" panose="020B0604030504040204" pitchFamily="34" charset="0"/>
              </a:rPr>
              <a:t>選擇主頁內容</a:t>
            </a:r>
            <a:endParaRPr lang="en-US" sz="28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Tahoma" panose="020B0604030504040204" pitchFamily="34" charset="0"/>
            </a:endParaRPr>
          </a:p>
          <a:p>
            <a:pPr algn="ctr"/>
            <a:r>
              <a:rPr 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Select </a:t>
            </a:r>
            <a:r>
              <a:rPr lang="en-US" sz="2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what goes on the </a:t>
            </a:r>
            <a:r>
              <a:rPr lang="en-US" sz="2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homepage</a:t>
            </a:r>
            <a:endParaRPr lang="en-US" sz="280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2819400"/>
            <a:ext cx="7772400" cy="3124200"/>
          </a:xfrm>
          <a:prstGeom prst="rect">
            <a:avLst/>
          </a:prstGeom>
          <a:noFill/>
          <a:ln w="73025">
            <a:solidFill>
              <a:srgbClr val="7CC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27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27245 L -1.66667E-6 -0.9057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90578 L -1.66667E-6 -1.584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1" grpId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19" y="685800"/>
            <a:ext cx="4745362" cy="332422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352800" y="3981271"/>
            <a:ext cx="0" cy="203852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400" y="4010024"/>
            <a:ext cx="0" cy="11715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4800" y="5181600"/>
            <a:ext cx="80772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57200" y="4267200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用你的網站吸納更多新顧客</a:t>
            </a:r>
            <a:endParaRPr lang="en-US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Use 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your site to get new customers</a:t>
            </a:r>
            <a:endParaRPr lang="en-MY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24200" y="3981271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做運動時、談話時、</a:t>
            </a:r>
            <a:endParaRPr lang="en-US" altLang="zh-TW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和人接觸時</a:t>
            </a:r>
            <a:endParaRPr lang="en-US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At 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the gym,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in</a:t>
            </a:r>
            <a:r>
              <a:rPr lang="zh-TW" alt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conversations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out socially</a:t>
            </a:r>
            <a:endParaRPr lang="en-MY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8400" y="4267200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社交媒體、網絡</a:t>
            </a:r>
            <a:endParaRPr lang="en-US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Social 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media, online</a:t>
            </a:r>
            <a:endParaRPr lang="en-MY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3400" y="5297269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建立他們的購物年金</a:t>
            </a:r>
            <a:endParaRPr lang="en-US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cs typeface="Arial" pitchFamily="34" charset="0"/>
              </a:rPr>
              <a:t>Build </a:t>
            </a:r>
            <a:r>
              <a:rPr lang="en-US" dirty="0">
                <a:solidFill>
                  <a:prstClr val="white"/>
                </a:solidFill>
                <a:cs typeface="Arial" pitchFamily="34" charset="0"/>
              </a:rPr>
              <a:t>their Shopping Annuity</a:t>
            </a:r>
            <a:endParaRPr lang="en-MY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57600" y="5257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這些就是下一步</a:t>
            </a:r>
            <a:endParaRPr lang="en-US" altLang="zh-TW" dirty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cs typeface="Arial" pitchFamily="34" charset="0"/>
              </a:rPr>
              <a:t>Make </a:t>
            </a:r>
            <a:r>
              <a:rPr lang="en-US" dirty="0">
                <a:solidFill>
                  <a:prstClr val="white"/>
                </a:solidFill>
                <a:cs typeface="Arial" pitchFamily="34" charset="0"/>
              </a:rPr>
              <a:t>this the follow up to </a:t>
            </a:r>
          </a:p>
          <a:p>
            <a:pPr algn="ctr"/>
            <a:r>
              <a:rPr lang="en-US" dirty="0">
                <a:solidFill>
                  <a:prstClr val="white"/>
                </a:solidFill>
                <a:cs typeface="Arial" pitchFamily="34" charset="0"/>
              </a:rPr>
              <a:t>“What’s that?”</a:t>
            </a:r>
            <a:endParaRPr lang="en-MY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3075057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下一步是甚麼</a:t>
            </a:r>
            <a:r>
              <a:rPr lang="en-US" altLang="zh-TW" sz="4000" dirty="0" smtClean="0">
                <a:solidFill>
                  <a:srgbClr val="FFFF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﹖</a:t>
            </a:r>
            <a:endParaRPr lang="en-US" sz="4000" dirty="0">
              <a:solidFill>
                <a:srgbClr val="FFFF00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2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5429256" cy="64770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3"/>
            <a:ext cx="4495800" cy="3429009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自</a:t>
            </a:r>
            <a:r>
              <a:rPr lang="zh-TW" alt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定迷你網</a:t>
            </a:r>
            <a:r>
              <a:rPr lang="zh-TW" alt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站就是你要的東西</a:t>
            </a:r>
            <a:r>
              <a:rPr lang="en-US" altLang="zh-TW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﹗</a:t>
            </a:r>
            <a:endParaRPr lang="en-US" altLang="zh-TW" sz="2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zh-TW" alt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開啟電子商務大門</a:t>
            </a:r>
          </a:p>
          <a:p>
            <a:r>
              <a:rPr lang="zh-TW" alt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更專業</a:t>
            </a:r>
          </a:p>
          <a:p>
            <a:r>
              <a:rPr lang="zh-TW" alt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華康儷細黑" panose="020B0309000000000000" pitchFamily="49" charset="-120"/>
                <a:ea typeface="華康儷細黑" panose="020B0309000000000000" pitchFamily="49" charset="-120"/>
              </a:rPr>
              <a:t>開創商機</a:t>
            </a:r>
          </a:p>
          <a:p>
            <a:endParaRPr lang="en-US" sz="2800" dirty="0" smtClean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Segoe UI Light" pitchFamily="34" charset="0"/>
            </a:endParaRPr>
          </a:p>
          <a:p>
            <a:r>
              <a:rPr 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+mn-lt"/>
              </a:rPr>
              <a:t>That’s exactly what the Custom Mini-websites are!</a:t>
            </a:r>
          </a:p>
          <a:p>
            <a:r>
              <a:rPr 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+mn-lt"/>
              </a:rPr>
              <a:t>E-commerce enabled</a:t>
            </a:r>
          </a:p>
          <a:p>
            <a:r>
              <a:rPr 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+mn-lt"/>
              </a:rPr>
              <a:t>Highly professional</a:t>
            </a:r>
          </a:p>
          <a:p>
            <a:r>
              <a:rPr lang="en-US" sz="28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+mn-lt"/>
              </a:rPr>
              <a:t>Niche focused</a:t>
            </a:r>
            <a:endParaRPr lang="en-US" sz="2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57200"/>
            <a:ext cx="3581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zh-TW" altLang="en-US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latin typeface="華康儷細黑" panose="020B0309000000000000" pitchFamily="49" charset="-120"/>
                <a:ea typeface="華康儷細黑" panose="020B0309000000000000" pitchFamily="49" charset="-120"/>
              </a:rPr>
              <a:t>解決方案</a:t>
            </a:r>
            <a:endParaRPr lang="en-US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effectLst/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l"/>
            <a:r>
              <a:rPr lang="en-US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latin typeface="+mn-lt"/>
              </a:rPr>
              <a:t>The Solution</a:t>
            </a:r>
            <a:endParaRPr lang="en-US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effectLst/>
              <a:latin typeface="+mn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0"/>
            <a:ext cx="4267232" cy="647702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4876800" y="2507207"/>
            <a:ext cx="3850194" cy="3847531"/>
            <a:chOff x="4876800" y="2507207"/>
            <a:chExt cx="3850194" cy="38475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2507207"/>
              <a:ext cx="3850194" cy="38475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38800" y="3003590"/>
              <a:ext cx="2362200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收費</a:t>
              </a:r>
              <a:endPara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pPr algn="ctr"/>
              <a:r>
                <a:rPr lang="zh-TW" altLang="en-US" sz="3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是多少</a:t>
              </a:r>
              <a:r>
                <a:rPr lang="en-US" altLang="zh-TW" sz="3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﹖</a:t>
              </a:r>
              <a:endPara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pPr algn="ctr"/>
              <a:r>
                <a:rPr lang="en-US" sz="3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How Much Does It Cost?</a:t>
              </a:r>
              <a:endParaRPr lang="en-US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0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6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9124" y="0"/>
            <a:ext cx="471487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882" y="2711202"/>
            <a:ext cx="344291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每個國家</a:t>
            </a:r>
            <a:r>
              <a:rPr lang="en-US" altLang="zh-TW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/</a:t>
            </a:r>
            <a:r>
              <a:rPr lang="zh-TW" altLang="en-US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地區均有專屬網站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Each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site is specific to a country</a:t>
            </a:r>
          </a:p>
          <a:p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你可以在你所屬地區的每個市場國家</a:t>
            </a:r>
            <a:r>
              <a:rPr lang="en-US" altLang="zh-TW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/</a:t>
            </a:r>
            <a:r>
              <a:rPr lang="zh-TW" altLang="en-US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地區免費獲得一個網站</a:t>
            </a:r>
            <a:endParaRPr lang="en-US" sz="2000" dirty="0" smtClean="0"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You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get one per market country in your region for free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</a:p>
          <a:p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2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你可以買更多</a:t>
            </a:r>
            <a:endParaRPr lang="en-US" sz="2000" dirty="0"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You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can purchase more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649" y="0"/>
            <a:ext cx="357020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cap="all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建立網站</a:t>
            </a:r>
            <a:endParaRPr lang="en-US" sz="6600" cap="all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sz="6600" cap="all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cs typeface="Arial" pitchFamily="34" charset="0"/>
              </a:rPr>
              <a:t>Setup</a:t>
            </a:r>
            <a:endParaRPr lang="en-US" sz="6600" cap="all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7959" y="1305339"/>
            <a:ext cx="43172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例如一個台灣的超連鎖店主</a:t>
            </a:r>
            <a:endParaRPr lang="en-US" altLang="zh-TW" sz="2400" dirty="0" smtClean="0">
              <a:ln>
                <a:solidFill>
                  <a:srgbClr val="7CC623"/>
                </a:solidFill>
              </a:ln>
              <a:solidFill>
                <a:srgbClr val="7CC623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zh-TW" altLang="en-US" sz="2400" dirty="0" smtClean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可以獲得</a:t>
            </a:r>
            <a:endParaRPr lang="en-US" sz="2400" dirty="0" smtClean="0">
              <a:ln>
                <a:solidFill>
                  <a:srgbClr val="7CC623"/>
                </a:solidFill>
              </a:ln>
              <a:solidFill>
                <a:srgbClr val="7CC623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400" dirty="0" smtClean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cs typeface="Arial" pitchFamily="34" charset="0"/>
              </a:rPr>
              <a:t>For </a:t>
            </a:r>
            <a:r>
              <a:rPr lang="en-US" sz="2400" dirty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cs typeface="Arial" pitchFamily="34" charset="0"/>
              </a:rPr>
              <a:t>example </a:t>
            </a:r>
            <a:r>
              <a:rPr lang="en-US" sz="2400" dirty="0" smtClean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cs typeface="Arial" pitchFamily="34" charset="0"/>
              </a:rPr>
              <a:t>TWN </a:t>
            </a:r>
            <a:r>
              <a:rPr lang="en-US" sz="2400" dirty="0" err="1" smtClean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cs typeface="Arial" pitchFamily="34" charset="0"/>
              </a:rPr>
              <a:t>UnFranchise</a:t>
            </a:r>
            <a:r>
              <a:rPr lang="en-US" sz="2400" dirty="0" smtClean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cs typeface="Arial" pitchFamily="34" charset="0"/>
              </a:rPr>
              <a:t> Owner </a:t>
            </a:r>
            <a:r>
              <a:rPr lang="en-US" sz="2400" dirty="0">
                <a:ln>
                  <a:solidFill>
                    <a:srgbClr val="7CC623"/>
                  </a:solidFill>
                </a:ln>
                <a:solidFill>
                  <a:srgbClr val="7CC623"/>
                </a:solidFill>
                <a:cs typeface="Arial" pitchFamily="34" charset="0"/>
              </a:rPr>
              <a:t>would get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7718" y="32766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zh-TW" altLang="en-US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香港版</a:t>
            </a:r>
            <a:r>
              <a:rPr lang="en-US" altLang="zh-TW" sz="24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︰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code HK6066 </a:t>
            </a: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1" algn="ctr"/>
            <a:r>
              <a:rPr lang="zh-TW" altLang="en-US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台灣版</a:t>
            </a:r>
            <a:r>
              <a:rPr lang="en-US" altLang="zh-TW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︰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code T6066</a:t>
            </a:r>
          </a:p>
          <a:p>
            <a:pPr lvl="1" algn="ctr"/>
            <a:r>
              <a:rPr lang="zh-TW" altLang="en-US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澳洲版</a:t>
            </a:r>
            <a:r>
              <a:rPr lang="en-US" altLang="zh-TW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︰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code 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76066</a:t>
            </a:r>
          </a:p>
          <a:p>
            <a:pPr lvl="1" algn="ctr"/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lvl="1" algn="ctr"/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HKG version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, code </a:t>
            </a: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HK6066 TWN version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, code T</a:t>
            </a: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6066</a:t>
            </a: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  <a:p>
            <a:pPr lvl="1" algn="ctr"/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AUS version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, code 7</a:t>
            </a: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6066</a:t>
            </a: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00" y="3429000"/>
            <a:ext cx="36576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000" y="5181600"/>
            <a:ext cx="36576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26257"/>
          <a:stretch/>
        </p:blipFill>
        <p:spPr>
          <a:xfrm>
            <a:off x="174215" y="2438400"/>
            <a:ext cx="954867" cy="67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2" y="4038600"/>
            <a:ext cx="712188" cy="712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66791"/>
            <a:ext cx="554297" cy="5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哪</a:t>
            </a:r>
            <a:r>
              <a:rPr lang="zh-TW" altLang="en-US" sz="4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些國</a:t>
            </a:r>
            <a:r>
              <a:rPr lang="zh-TW" altLang="en-US" sz="4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家提供自定迷</a:t>
            </a:r>
            <a:r>
              <a:rPr lang="zh-TW" altLang="en-US" sz="4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你網站？</a:t>
            </a:r>
            <a:endParaRPr lang="en-US" sz="4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800" dirty="0" smtClean="0">
                <a:solidFill>
                  <a:prstClr val="white"/>
                </a:solidFill>
              </a:rPr>
              <a:t>So which countries are the </a:t>
            </a:r>
          </a:p>
          <a:p>
            <a:pPr algn="ctr"/>
            <a:r>
              <a:rPr lang="en-US" sz="4800" dirty="0" smtClean="0">
                <a:solidFill>
                  <a:prstClr val="white"/>
                </a:solidFill>
              </a:rPr>
              <a:t>Custom Mini Websites in?</a:t>
            </a:r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以下國家</a:t>
            </a:r>
            <a:r>
              <a:rPr lang="en-US" altLang="zh-TW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/</a:t>
            </a:r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地區已推出自</a:t>
            </a:r>
            <a:r>
              <a:rPr lang="zh-TW" altLang="en-US" sz="3200" cap="all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定迷你網站</a:t>
            </a:r>
            <a:endParaRPr lang="en-US" sz="3200" cap="all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3200" cap="all" dirty="0" smtClean="0">
                <a:solidFill>
                  <a:prstClr val="white"/>
                </a:solidFill>
              </a:rPr>
              <a:t>Custom Mini Websites Are Available IN</a:t>
            </a:r>
          </a:p>
          <a:p>
            <a:pPr algn="ctr"/>
            <a:endParaRPr lang="en-US" sz="4400" dirty="0" smtClean="0">
              <a:solidFill>
                <a:prstClr val="white"/>
              </a:solidFill>
            </a:endParaRPr>
          </a:p>
          <a:p>
            <a:pPr algn="ctr"/>
            <a:endParaRPr lang="en-US" sz="4400" dirty="0">
              <a:solidFill>
                <a:prstClr val="white"/>
              </a:solidFill>
            </a:endParaRPr>
          </a:p>
          <a:p>
            <a:pPr algn="ctr"/>
            <a:endParaRPr lang="en-US" sz="4400" dirty="0" smtClean="0">
              <a:solidFill>
                <a:prstClr val="white"/>
              </a:solidFill>
            </a:endParaRPr>
          </a:p>
          <a:p>
            <a:pPr algn="ctr"/>
            <a:endParaRPr lang="en-US" sz="4400" dirty="0">
              <a:solidFill>
                <a:prstClr val="white"/>
              </a:solidFill>
            </a:endParaRPr>
          </a:p>
          <a:p>
            <a:pPr algn="ctr"/>
            <a:endParaRPr lang="en-US" sz="4400" dirty="0" smtClean="0">
              <a:solidFill>
                <a:prstClr val="white"/>
              </a:solidFill>
            </a:endParaRPr>
          </a:p>
          <a:p>
            <a:pPr algn="ctr"/>
            <a:endParaRPr lang="en-US" sz="4400" dirty="0">
              <a:solidFill>
                <a:prstClr val="white"/>
              </a:solidFill>
            </a:endParaRPr>
          </a:p>
          <a:p>
            <a:pPr algn="ctr"/>
            <a:endParaRPr lang="en-US" sz="4400" dirty="0" smtClean="0">
              <a:solidFill>
                <a:prstClr val="white"/>
              </a:solidFill>
            </a:endParaRPr>
          </a:p>
          <a:p>
            <a:pPr algn="ctr"/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6147" name="Picture 3" descr="C:\Users\markm\Desktop\Win7 Dekstop 31\flags\usaFl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06" y="1634206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km\Desktop\Win7 Dekstop 31\flags\ausFla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11652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rkm\Desktop\Win7 Dekstop 31\flags\canFla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53" y="1634206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arkm\Desktop\Win7 Dekstop 31\flags\hkgFla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53" y="3200400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markm\Desktop\Win7 Dekstop 31\flags\mxnFla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53" y="4758406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markm\Desktop\Win7 Dekstop 31\flags\twnFla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06" y="3200400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markm\Desktop\Win7 Dekstop 31\flags\ukFla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34206"/>
            <a:ext cx="1794794" cy="1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49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7930" y="5498068"/>
            <a:ext cx="307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購買健康產品的顧客首頁</a:t>
            </a:r>
            <a:endParaRPr lang="en-US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dirty="0" smtClean="0">
                <a:solidFill>
                  <a:prstClr val="white"/>
                </a:solidFill>
                <a:cs typeface="Arial" pitchFamily="34" charset="0"/>
              </a:rPr>
              <a:t>Home </a:t>
            </a:r>
            <a:r>
              <a:rPr lang="en-US" dirty="0">
                <a:solidFill>
                  <a:prstClr val="white"/>
                </a:solidFill>
                <a:cs typeface="Arial" pitchFamily="34" charset="0"/>
              </a:rPr>
              <a:t>page for Health shopper</a:t>
            </a:r>
            <a:endParaRPr lang="en-MY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56472" y="5498068"/>
            <a:ext cx="3473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購買電子產品的顧客首頁</a:t>
            </a:r>
            <a:endParaRPr lang="en-US" altLang="zh-TW" dirty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dirty="0" smtClean="0">
                <a:solidFill>
                  <a:prstClr val="white"/>
                </a:solidFill>
                <a:cs typeface="Arial" pitchFamily="34" charset="0"/>
              </a:rPr>
              <a:t>Home </a:t>
            </a:r>
            <a:r>
              <a:rPr lang="en-US" dirty="0">
                <a:solidFill>
                  <a:prstClr val="white"/>
                </a:solidFill>
                <a:cs typeface="Arial" pitchFamily="34" charset="0"/>
              </a:rPr>
              <a:t>page for Electronics shopper</a:t>
            </a:r>
            <a:endParaRPr lang="en-MY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90298"/>
            <a:ext cx="9181983" cy="1428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個</a:t>
            </a:r>
            <a:r>
              <a:rPr lang="zh-TW" altLang="en-US" sz="40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人化體驗</a:t>
            </a: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</a:rPr>
              <a:t>   </a:t>
            </a:r>
            <a:r>
              <a:rPr lang="en-MY" sz="4000" dirty="0" smtClean="0">
                <a:solidFill>
                  <a:prstClr val="white"/>
                </a:solidFill>
                <a:cs typeface="Arial" pitchFamily="34" charset="0"/>
              </a:rPr>
              <a:t>Personalization</a:t>
            </a:r>
          </a:p>
          <a:p>
            <a:pPr algn="ctr"/>
            <a:r>
              <a:rPr lang="zh-TW" altLang="en-US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為每位顧客提供獨一無二的網路購物體驗</a:t>
            </a:r>
            <a:endParaRPr lang="en-US" altLang="zh-TW" sz="24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MY" sz="2400" dirty="0" smtClean="0">
                <a:solidFill>
                  <a:prstClr val="white"/>
                </a:solidFill>
                <a:cs typeface="Arial" pitchFamily="34" charset="0"/>
              </a:rPr>
              <a:t>Delivering </a:t>
            </a:r>
            <a:r>
              <a:rPr lang="en-MY" sz="2400" dirty="0">
                <a:solidFill>
                  <a:prstClr val="white"/>
                </a:solidFill>
                <a:cs typeface="Arial" pitchFamily="34" charset="0"/>
              </a:rPr>
              <a:t>online shopping experiences as unique as your customers</a:t>
            </a:r>
          </a:p>
        </p:txBody>
      </p:sp>
      <p:pic>
        <p:nvPicPr>
          <p:cNvPr id="17410" name="Picture 2" descr="C:\Users\markm\Desktop\TW HK preso\hk portal shots\hompage -h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7" b="41331"/>
          <a:stretch/>
        </p:blipFill>
        <p:spPr bwMode="auto">
          <a:xfrm>
            <a:off x="768355" y="2286000"/>
            <a:ext cx="342264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arkm\Desktop\TW HK preso\hk portal shots\hompage -h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52469" r="-7337" b="16059"/>
          <a:stretch/>
        </p:blipFill>
        <p:spPr bwMode="auto">
          <a:xfrm>
            <a:off x="4495800" y="2167413"/>
            <a:ext cx="3764910" cy="260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fsdferwtw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17" y="1969801"/>
            <a:ext cx="8643966" cy="35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261278" y="2233060"/>
            <a:ext cx="9140284" cy="401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8006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14800"/>
            <a:ext cx="5334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74030"/>
            <a:ext cx="5334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5334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3494652"/>
            <a:ext cx="533400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15" y="3581400"/>
            <a:ext cx="5334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94479"/>
            <a:ext cx="53340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64" y="3657600"/>
            <a:ext cx="53340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25" y="4215397"/>
            <a:ext cx="5334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85" y="4215397"/>
            <a:ext cx="53340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25" y="4414427"/>
            <a:ext cx="5334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61" y="4762390"/>
            <a:ext cx="533400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084928"/>
            <a:ext cx="533400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48200"/>
            <a:ext cx="533400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90" y="4534468"/>
            <a:ext cx="533400" cy="533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111956"/>
            <a:ext cx="533400" cy="533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3948697"/>
            <a:ext cx="533400" cy="53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34" y="3707330"/>
            <a:ext cx="533400" cy="533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90" y="3578556"/>
            <a:ext cx="533400" cy="533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09" y="3322349"/>
            <a:ext cx="533400" cy="5334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" y="13716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全球</a:t>
            </a:r>
            <a:r>
              <a:rPr lang="zh-TW" altLang="en-US" sz="3200" cap="all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擴</a:t>
            </a:r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展</a:t>
            </a:r>
            <a:r>
              <a:rPr lang="zh-TW" altLang="en-US" sz="3200" cap="all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你的顧客</a:t>
            </a:r>
            <a:r>
              <a:rPr lang="zh-TW" altLang="en-US" sz="3200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群</a:t>
            </a:r>
            <a:endParaRPr lang="en-US" sz="3200" cap="all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3200" cap="all" dirty="0" smtClean="0">
                <a:solidFill>
                  <a:prstClr val="white"/>
                </a:solidFill>
                <a:cs typeface="Arial" pitchFamily="34" charset="0"/>
              </a:rPr>
              <a:t>Expanding </a:t>
            </a:r>
            <a:r>
              <a:rPr lang="en-US" sz="3200" cap="all" dirty="0">
                <a:solidFill>
                  <a:prstClr val="white"/>
                </a:solidFill>
                <a:cs typeface="Arial" pitchFamily="34" charset="0"/>
              </a:rPr>
              <a:t>your customer base globally</a:t>
            </a:r>
          </a:p>
        </p:txBody>
      </p:sp>
    </p:spTree>
    <p:extLst>
      <p:ext uri="{BB962C8B-B14F-4D97-AF65-F5344CB8AC3E}">
        <p14:creationId xmlns:p14="http://schemas.microsoft.com/office/powerpoint/2010/main" val="4921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1156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6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1156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74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-0.46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1490" y="2590800"/>
            <a:ext cx="8229600" cy="1543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我</a:t>
            </a:r>
            <a:r>
              <a:rPr lang="zh-TW" alt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們的產品已經可以運</a:t>
            </a:r>
            <a:r>
              <a:rPr lang="zh-TW" alt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到</a:t>
            </a:r>
            <a:endParaRPr lang="en-US" sz="36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  <a:cs typeface="Arial" pitchFamily="34" charset="0"/>
              </a:rPr>
              <a:t>We are already shipping to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5" descr="shipping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3270263"/>
            <a:ext cx="3686257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43065"/>
            <a:ext cx="9323209" cy="687732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133522" y="990599"/>
            <a:ext cx="1400878" cy="2384282"/>
            <a:chOff x="7133522" y="990599"/>
            <a:chExt cx="1400878" cy="2384282"/>
          </a:xfrm>
        </p:grpSpPr>
        <p:sp>
          <p:nvSpPr>
            <p:cNvPr id="8" name="Oval 7"/>
            <p:cNvSpPr/>
            <p:nvPr/>
          </p:nvSpPr>
          <p:spPr>
            <a:xfrm>
              <a:off x="7133522" y="990599"/>
              <a:ext cx="1400878" cy="1390643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 l="-10000" r="-7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9850" y="2666995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馬來西亞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cs typeface="Arial" pitchFamily="34" charset="0"/>
                </a:rPr>
                <a:t>Malaysia</a:t>
              </a:r>
              <a:endParaRPr lang="en-US" sz="20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30447" y="990599"/>
            <a:ext cx="1400878" cy="2384282"/>
            <a:chOff x="2230447" y="990599"/>
            <a:chExt cx="1400878" cy="2384282"/>
          </a:xfrm>
        </p:grpSpPr>
        <p:sp>
          <p:nvSpPr>
            <p:cNvPr id="9" name="Rectangle 8"/>
            <p:cNvSpPr/>
            <p:nvPr/>
          </p:nvSpPr>
          <p:spPr>
            <a:xfrm>
              <a:off x="2249688" y="2666995"/>
              <a:ext cx="12362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柬埔寨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cs typeface="Arial" pitchFamily="34" charset="0"/>
                </a:rPr>
                <a:t>Cambodia</a:t>
              </a:r>
              <a:endParaRPr lang="en-US" sz="20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30447" y="990599"/>
              <a:ext cx="1400878" cy="1390643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864805" y="990599"/>
            <a:ext cx="1400878" cy="2384282"/>
            <a:chOff x="3864805" y="990599"/>
            <a:chExt cx="1400878" cy="2384282"/>
          </a:xfrm>
        </p:grpSpPr>
        <p:sp>
          <p:nvSpPr>
            <p:cNvPr id="11" name="Rectangle 10"/>
            <p:cNvSpPr/>
            <p:nvPr/>
          </p:nvSpPr>
          <p:spPr>
            <a:xfrm>
              <a:off x="4038600" y="2666995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尼日利</a:t>
              </a:r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亞</a:t>
              </a:r>
              <a:endParaRPr lang="en-US" altLang="zh-TW" sz="20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cs typeface="Arial" pitchFamily="34" charset="0"/>
                </a:rPr>
                <a:t>Nigeria</a:t>
              </a:r>
              <a:endParaRPr lang="en-US" sz="20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864805" y="990599"/>
              <a:ext cx="1400878" cy="1390643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99163" y="990599"/>
            <a:ext cx="1400878" cy="2384282"/>
            <a:chOff x="5499163" y="990599"/>
            <a:chExt cx="1400878" cy="2384282"/>
          </a:xfrm>
        </p:grpSpPr>
        <p:sp>
          <p:nvSpPr>
            <p:cNvPr id="13" name="Rectangle 12"/>
            <p:cNvSpPr/>
            <p:nvPr/>
          </p:nvSpPr>
          <p:spPr>
            <a:xfrm>
              <a:off x="5638800" y="2666995"/>
              <a:ext cx="10080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牙買加</a:t>
              </a:r>
              <a:endParaRPr lang="en-US" altLang="zh-TW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cs typeface="Arial" pitchFamily="34" charset="0"/>
                </a:rPr>
                <a:t>Jamaica</a:t>
              </a:r>
              <a:endParaRPr lang="en-US" sz="20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499163" y="990599"/>
              <a:ext cx="1400878" cy="1390643"/>
            </a:xfrm>
            <a:prstGeom prst="ellipse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33522" y="3809999"/>
            <a:ext cx="1400878" cy="2365175"/>
            <a:chOff x="7133522" y="3809999"/>
            <a:chExt cx="1400878" cy="2365175"/>
          </a:xfrm>
        </p:grpSpPr>
        <p:sp>
          <p:nvSpPr>
            <p:cNvPr id="18" name="Rectangle 17"/>
            <p:cNvSpPr/>
            <p:nvPr/>
          </p:nvSpPr>
          <p:spPr>
            <a:xfrm>
              <a:off x="7367005" y="5467288"/>
              <a:ext cx="89268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澳門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Macau</a:t>
              </a:r>
              <a:endParaRPr lang="en-US" sz="2000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133522" y="3809999"/>
              <a:ext cx="1400878" cy="1428763"/>
            </a:xfrm>
            <a:prstGeom prst="ellipse">
              <a:avLst/>
            </a:prstGeom>
            <a:blipFill dpi="0" rotWithShape="1">
              <a:blip r:embed="rId8" cstate="print"/>
              <a:srcRect/>
              <a:stretch>
                <a:fillRect l="-20000" r="-2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6089" y="3809999"/>
            <a:ext cx="1400878" cy="2365175"/>
            <a:chOff x="596089" y="3809999"/>
            <a:chExt cx="1400878" cy="2365175"/>
          </a:xfrm>
        </p:grpSpPr>
        <p:sp>
          <p:nvSpPr>
            <p:cNvPr id="14" name="Rectangle 13"/>
            <p:cNvSpPr/>
            <p:nvPr/>
          </p:nvSpPr>
          <p:spPr>
            <a:xfrm>
              <a:off x="609026" y="5467288"/>
              <a:ext cx="132279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菲律賓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Philippines</a:t>
              </a:r>
              <a:endParaRPr lang="en-US" sz="2000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6089" y="3809999"/>
              <a:ext cx="1400878" cy="1428763"/>
            </a:xfrm>
            <a:prstGeom prst="ellipse">
              <a:avLst/>
            </a:prstGeom>
            <a:blipFill dpi="0" rotWithShape="1">
              <a:blip r:embed="rId9" cstate="print"/>
              <a:srcRect/>
              <a:stretch>
                <a:fillRect r="-7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165762" y="3809999"/>
            <a:ext cx="1537216" cy="2365175"/>
            <a:chOff x="2165762" y="3809999"/>
            <a:chExt cx="1537216" cy="2365175"/>
          </a:xfrm>
        </p:grpSpPr>
        <p:sp>
          <p:nvSpPr>
            <p:cNvPr id="15" name="Rectangle 14"/>
            <p:cNvSpPr/>
            <p:nvPr/>
          </p:nvSpPr>
          <p:spPr>
            <a:xfrm>
              <a:off x="2165762" y="5467288"/>
              <a:ext cx="153721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紐西蘭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New Zealand</a:t>
              </a:r>
              <a:endParaRPr lang="en-US" sz="2000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230447" y="3809999"/>
              <a:ext cx="1400878" cy="1428763"/>
            </a:xfrm>
            <a:prstGeom prst="ellipse">
              <a:avLst/>
            </a:prstGeom>
            <a:blipFill dpi="0" rotWithShape="1">
              <a:blip r:embed="rId10" cstate="print"/>
              <a:srcRect/>
              <a:stretch>
                <a:fillRect l="-2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64805" y="3809999"/>
            <a:ext cx="1400879" cy="2672952"/>
            <a:chOff x="3864805" y="3809999"/>
            <a:chExt cx="1400879" cy="2672952"/>
          </a:xfrm>
        </p:grpSpPr>
        <p:sp>
          <p:nvSpPr>
            <p:cNvPr id="16" name="Rectangle 15"/>
            <p:cNvSpPr/>
            <p:nvPr/>
          </p:nvSpPr>
          <p:spPr>
            <a:xfrm>
              <a:off x="3931936" y="5467288"/>
              <a:ext cx="13337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韓國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South </a:t>
              </a:r>
              <a:r>
                <a:rPr lang="en-US" sz="2000" dirty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Korea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864805" y="3809999"/>
              <a:ext cx="1400878" cy="1428763"/>
            </a:xfrm>
            <a:prstGeom prst="ellipse">
              <a:avLst/>
            </a:prstGeom>
            <a:blipFill dpi="0" rotWithShape="1">
              <a:blip r:embed="rId11" cstate="print"/>
              <a:srcRect/>
              <a:stretch>
                <a:fillRect l="-20000" r="-2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99163" y="3809999"/>
            <a:ext cx="1400878" cy="2365175"/>
            <a:chOff x="5499163" y="3809999"/>
            <a:chExt cx="1400878" cy="2365175"/>
          </a:xfrm>
        </p:grpSpPr>
        <p:sp>
          <p:nvSpPr>
            <p:cNvPr id="17" name="Rectangle 16"/>
            <p:cNvSpPr/>
            <p:nvPr/>
          </p:nvSpPr>
          <p:spPr>
            <a:xfrm>
              <a:off x="5784398" y="5467288"/>
              <a:ext cx="7825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日本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Japan</a:t>
              </a:r>
              <a:endParaRPr lang="en-US" sz="2000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499163" y="3809999"/>
              <a:ext cx="1400878" cy="1428763"/>
            </a:xfrm>
            <a:prstGeom prst="ellipse">
              <a:avLst/>
            </a:prstGeom>
            <a:blipFill dpi="0" rotWithShape="1">
              <a:blip r:embed="rId12" cstate="print"/>
              <a:srcRect/>
              <a:stretch>
                <a:fillRect l="-15000" r="-15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3202" y="990599"/>
            <a:ext cx="1454185" cy="2384282"/>
            <a:chOff x="593202" y="990599"/>
            <a:chExt cx="1454185" cy="2384282"/>
          </a:xfrm>
        </p:grpSpPr>
        <p:sp>
          <p:nvSpPr>
            <p:cNvPr id="10" name="Rectangle 9"/>
            <p:cNvSpPr/>
            <p:nvPr/>
          </p:nvSpPr>
          <p:spPr>
            <a:xfrm>
              <a:off x="829569" y="2666995"/>
              <a:ext cx="75168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巴西</a:t>
              </a:r>
              <a:endParaRPr lang="en-US" sz="2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solidFill>
                    <a:prstClr val="white"/>
                  </a:solidFill>
                  <a:cs typeface="Arial" pitchFamily="34" charset="0"/>
                </a:rPr>
                <a:t>Brazil</a:t>
              </a:r>
              <a:endParaRPr lang="en-US" sz="20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pic>
          <p:nvPicPr>
            <p:cNvPr id="27" name="Picture 3" descr="C:\Users\markm\Desktop\Convention 2014\flags\flag-of-brazil-md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02" y="990599"/>
              <a:ext cx="1454185" cy="1362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48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29200" y="3886209"/>
            <a:ext cx="1539205" cy="2288967"/>
            <a:chOff x="5029200" y="3886209"/>
            <a:chExt cx="1539205" cy="2288967"/>
          </a:xfrm>
        </p:grpSpPr>
        <p:sp>
          <p:nvSpPr>
            <p:cNvPr id="7" name="Rectangle 6"/>
            <p:cNvSpPr/>
            <p:nvPr/>
          </p:nvSpPr>
          <p:spPr>
            <a:xfrm>
              <a:off x="5330306" y="5467290"/>
              <a:ext cx="9701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俄羅斯</a:t>
              </a:r>
              <a:endParaRPr 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Russia</a:t>
              </a:r>
              <a:endPara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029200" y="3886209"/>
              <a:ext cx="1539205" cy="1447805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43000" y="1600200"/>
            <a:ext cx="1539205" cy="2288967"/>
            <a:chOff x="1143000" y="1600200"/>
            <a:chExt cx="1539205" cy="2288967"/>
          </a:xfrm>
        </p:grpSpPr>
        <p:sp>
          <p:nvSpPr>
            <p:cNvPr id="5" name="Rectangle 4"/>
            <p:cNvSpPr/>
            <p:nvPr/>
          </p:nvSpPr>
          <p:spPr>
            <a:xfrm>
              <a:off x="1268091" y="3181281"/>
              <a:ext cx="119936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印尼</a:t>
              </a:r>
              <a:endParaRPr 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Indonesia</a:t>
              </a:r>
              <a:endPara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1600200"/>
              <a:ext cx="1539205" cy="1447805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1600200"/>
            <a:ext cx="1539205" cy="2288967"/>
            <a:chOff x="3810000" y="1600200"/>
            <a:chExt cx="1539205" cy="2288967"/>
          </a:xfrm>
        </p:grpSpPr>
        <p:sp>
          <p:nvSpPr>
            <p:cNvPr id="4" name="Rectangle 3"/>
            <p:cNvSpPr/>
            <p:nvPr/>
          </p:nvSpPr>
          <p:spPr>
            <a:xfrm>
              <a:off x="3953590" y="3181281"/>
              <a:ext cx="12200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新加坡</a:t>
              </a:r>
              <a:endParaRPr 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Singapore</a:t>
              </a:r>
              <a:endPara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810000" y="1600200"/>
              <a:ext cx="1539205" cy="1447805"/>
            </a:xfrm>
            <a:prstGeom prst="ellipse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05153" y="1600200"/>
            <a:ext cx="1539205" cy="2288967"/>
            <a:chOff x="6205153" y="1600200"/>
            <a:chExt cx="1539205" cy="2288967"/>
          </a:xfrm>
        </p:grpSpPr>
        <p:sp>
          <p:nvSpPr>
            <p:cNvPr id="6" name="Rectangle 5"/>
            <p:cNvSpPr/>
            <p:nvPr/>
          </p:nvSpPr>
          <p:spPr>
            <a:xfrm>
              <a:off x="6446485" y="3181281"/>
              <a:ext cx="10791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泰國</a:t>
              </a:r>
              <a:endParaRPr 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cs typeface="Arial" pitchFamily="34" charset="0"/>
                </a:rPr>
                <a:t>Thailand</a:t>
              </a:r>
              <a:endPara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205153" y="1600200"/>
              <a:ext cx="1539205" cy="1447805"/>
            </a:xfrm>
            <a:prstGeom prst="ellipse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3795482"/>
            <a:ext cx="1697292" cy="2379694"/>
            <a:chOff x="2362200" y="3795482"/>
            <a:chExt cx="1697292" cy="2379694"/>
          </a:xfrm>
        </p:grpSpPr>
        <p:sp>
          <p:nvSpPr>
            <p:cNvPr id="8" name="Rectangle 7"/>
            <p:cNvSpPr/>
            <p:nvPr/>
          </p:nvSpPr>
          <p:spPr>
            <a:xfrm>
              <a:off x="2598610" y="5467290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哥倫比亞</a:t>
              </a:r>
              <a:endParaRPr lang="en-US" sz="2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2000" dirty="0" smtClean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Columbia</a:t>
              </a:r>
              <a:endParaRPr lang="en-US" sz="2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13" name="Picture 2" descr="C:\Users\markm\Desktop\Convention 2014\flags\225020a920fed396a80cf0800598fa2c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795482"/>
              <a:ext cx="1697292" cy="167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45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786314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685970" y="0"/>
            <a:ext cx="4458062" cy="6858000"/>
            <a:chOff x="42532" y="3292116"/>
            <a:chExt cx="4458062" cy="51435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904" t="697" r="50900" b="21447"/>
            <a:stretch>
              <a:fillRect/>
            </a:stretch>
          </p:blipFill>
          <p:spPr bwMode="auto">
            <a:xfrm>
              <a:off x="47147" y="4018783"/>
              <a:ext cx="4453447" cy="441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8" descr="5d41f1s5s5df.png"/>
            <p:cNvPicPr>
              <a:picLocks noChangeAspect="1"/>
            </p:cNvPicPr>
            <p:nvPr/>
          </p:nvPicPr>
          <p:blipFill>
            <a:blip r:embed="rId3" cstate="print"/>
            <a:srcRect r="73134" b="91102"/>
            <a:stretch>
              <a:fillRect/>
            </a:stretch>
          </p:blipFill>
          <p:spPr>
            <a:xfrm>
              <a:off x="42532" y="3292116"/>
              <a:ext cx="4458062" cy="7858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6143636" y="490501"/>
            <a:ext cx="2337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Segoe UI Light" pitchFamily="34" charset="0"/>
              </a:rPr>
              <a:t>http://global.shop.com/marc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5531" y="1219200"/>
            <a:ext cx="3429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cs typeface="Arial" pitchFamily="34" charset="0"/>
              </a:rPr>
              <a:t>Global</a:t>
            </a:r>
            <a:r>
              <a:rPr lang="en-US" sz="1400" b="1" dirty="0">
                <a:solidFill>
                  <a:prstClr val="white"/>
                </a:solidFill>
                <a:cs typeface="Arial" pitchFamily="34" charset="0"/>
              </a:rPr>
              <a:t> </a:t>
            </a:r>
            <a:endParaRPr lang="en-US" sz="1400" b="1" dirty="0" smtClean="0">
              <a:solidFill>
                <a:prstClr val="white"/>
              </a:solidFill>
              <a:cs typeface="Arial" pitchFamily="34" charset="0"/>
            </a:endParaRPr>
          </a:p>
          <a:p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SHOP.COM</a:t>
            </a:r>
          </a:p>
          <a:p>
            <a:r>
              <a:rPr lang="zh-TW" altLang="en-US" sz="2400" dirty="0" smtClean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</a:rPr>
              <a:t>的好處</a:t>
            </a:r>
            <a:endParaRPr lang="en-US" sz="2400" dirty="0" smtClean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Arial" pitchFamily="34" charset="0"/>
            </a:endParaRPr>
          </a:p>
          <a:p>
            <a:r>
              <a:rPr lang="en-US" sz="2400" b="1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Benefits 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of Global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SHOP.COM</a:t>
            </a:r>
            <a:endParaRPr lang="en-MY" sz="2400" b="1" dirty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520" y="3714752"/>
            <a:ext cx="35290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所</a:t>
            </a:r>
            <a:r>
              <a:rPr lang="zh-TW" altLang="en-US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有超連鎖店主將</a:t>
            </a:r>
            <a:r>
              <a:rPr lang="zh-TW" altLang="en-US" dirty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得到屬於個</a:t>
            </a:r>
            <a:r>
              <a:rPr lang="zh-TW" altLang="en-US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人的</a:t>
            </a:r>
            <a:r>
              <a:rPr lang="en-US" altLang="zh-TW" dirty="0" smtClean="0">
                <a:solidFill>
                  <a:schemeClr val="bg1"/>
                </a:solidFill>
                <a:ea typeface="華康儷中黑" pitchFamily="49" charset="-120"/>
              </a:rPr>
              <a:t>Global.SHOP.COM/</a:t>
            </a:r>
            <a:r>
              <a:rPr lang="en-US" altLang="zh-TW" dirty="0" err="1" smtClean="0">
                <a:solidFill>
                  <a:schemeClr val="bg1"/>
                </a:solidFill>
                <a:ea typeface="華康儷中黑" pitchFamily="49" charset="-120"/>
              </a:rPr>
              <a:t>xxxxx</a:t>
            </a:r>
            <a:r>
              <a:rPr lang="en-US" altLang="zh-TW" dirty="0" smtClean="0">
                <a:solidFill>
                  <a:schemeClr val="bg1"/>
                </a:solidFill>
                <a:ea typeface="華康儷中黑" pitchFamily="49" charset="-12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網址</a:t>
            </a:r>
            <a:endParaRPr lang="en-US" dirty="0"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All </a:t>
            </a:r>
            <a:r>
              <a:rPr lang="en-US" altLang="zh-TW" dirty="0" err="1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UnFranchise</a:t>
            </a:r>
            <a:r>
              <a:rPr lang="en-US" altLang="zh-TW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Owners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get their very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own Global.SHOP.COM/</a:t>
            </a:r>
            <a:r>
              <a:rPr lang="en-US" dirty="0" err="1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xxxxx</a:t>
            </a: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address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3029556" y="1672506"/>
            <a:ext cx="3349636" cy="3432894"/>
            <a:chOff x="428596" y="285734"/>
            <a:chExt cx="3643320" cy="3643320"/>
          </a:xfrm>
        </p:grpSpPr>
        <p:pic>
          <p:nvPicPr>
            <p:cNvPr id="15" name="Picture 14" descr="price_tag_Vector_Clipar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596" y="285734"/>
              <a:ext cx="3643320" cy="364332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14414" y="1017704"/>
              <a:ext cx="2214578" cy="39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cap="all" dirty="0" smtClean="0">
                  <a:ln w="9525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It’s</a:t>
              </a:r>
              <a:r>
                <a:rPr lang="zh-TW" altLang="en-US" cap="all" dirty="0" smtClean="0">
                  <a:ln w="9525">
                    <a:noFill/>
                  </a:ln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Arial" pitchFamily="34" charset="0"/>
                </a:rPr>
                <a:t>費用</a:t>
              </a:r>
              <a:r>
                <a:rPr lang="en-MY" cap="all" dirty="0" smtClean="0">
                  <a:ln w="9525">
                    <a:noFill/>
                  </a:ln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MY" cap="all" dirty="0">
                <a:ln w="9525">
                  <a:noFill/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93260" y="1179446"/>
              <a:ext cx="1707282" cy="1861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5400" cap="all" dirty="0" smtClean="0">
                  <a:ln w="57150">
                    <a:noFill/>
                  </a:ln>
                  <a:solidFill>
                    <a:prstClr val="white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Arial" pitchFamily="34" charset="0"/>
                </a:rPr>
                <a:t>全免</a:t>
              </a:r>
              <a:endParaRPr lang="en-MY" sz="5400" cap="all" dirty="0" smtClean="0">
                <a:ln w="57150">
                  <a:noFill/>
                </a:ln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</a:endParaRPr>
            </a:p>
            <a:p>
              <a:pPr algn="ctr"/>
              <a:r>
                <a:rPr lang="en-MY" sz="5400" cap="all" dirty="0" smtClean="0">
                  <a:ln w="57150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Free</a:t>
              </a:r>
              <a:endParaRPr lang="en-MY" sz="8800" cap="all" dirty="0">
                <a:ln w="57150">
                  <a:noFill/>
                </a:ln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 flipV="1">
            <a:off x="6858016" y="6191269"/>
            <a:ext cx="2285984" cy="666731"/>
            <a:chOff x="6000760" y="0"/>
            <a:chExt cx="3143240" cy="50004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9" name="Rectangle 18"/>
            <p:cNvSpPr/>
            <p:nvPr/>
          </p:nvSpPr>
          <p:spPr>
            <a:xfrm flipV="1">
              <a:off x="6429388" y="0"/>
              <a:ext cx="2714612" cy="500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MY" sz="14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Segoe UI Light" pitchFamily="34" charset="0"/>
                </a:rPr>
                <a:t>Globalshop.com</a:t>
              </a:r>
            </a:p>
          </p:txBody>
        </p:sp>
        <p:sp>
          <p:nvSpPr>
            <p:cNvPr id="20" name="Right Triangle 19"/>
            <p:cNvSpPr/>
            <p:nvPr/>
          </p:nvSpPr>
          <p:spPr>
            <a:xfrm flipH="1" flipV="1">
              <a:off x="6000760" y="0"/>
              <a:ext cx="428628" cy="50004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egoe U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0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9600" y="1267396"/>
            <a:ext cx="3810000" cy="3685604"/>
            <a:chOff x="609600" y="1267396"/>
            <a:chExt cx="3810000" cy="3685604"/>
          </a:xfrm>
        </p:grpSpPr>
        <p:sp>
          <p:nvSpPr>
            <p:cNvPr id="9" name="Oval Callout 8"/>
            <p:cNvSpPr/>
            <p:nvPr/>
          </p:nvSpPr>
          <p:spPr>
            <a:xfrm flipH="1">
              <a:off x="609600" y="1267396"/>
              <a:ext cx="3810000" cy="3685604"/>
            </a:xfrm>
            <a:prstGeom prst="wedgeEllipseCallout">
              <a:avLst>
                <a:gd name="adj1" fmla="val -51548"/>
                <a:gd name="adj2" fmla="val 35628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Callout 9"/>
            <p:cNvSpPr/>
            <p:nvPr/>
          </p:nvSpPr>
          <p:spPr>
            <a:xfrm flipH="1">
              <a:off x="838200" y="1495996"/>
              <a:ext cx="3352800" cy="3228404"/>
            </a:xfrm>
            <a:prstGeom prst="wedgeEllipseCallout">
              <a:avLst>
                <a:gd name="adj1" fmla="val -51548"/>
                <a:gd name="adj2" fmla="val 35628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0095" y="2425148"/>
            <a:ext cx="3509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cap="all" dirty="0" smtClean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熱切期待</a:t>
            </a:r>
            <a:endParaRPr lang="en-US" altLang="zh-TW" sz="3200" b="1" cap="all" dirty="0" smtClean="0">
              <a:ln w="3175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3200" cap="all" dirty="0" smtClean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Wait for </a:t>
            </a:r>
          </a:p>
          <a:p>
            <a:pPr algn="ctr"/>
            <a:r>
              <a:rPr lang="en-US" sz="3200" cap="all" dirty="0" smtClean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13429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52418"/>
            <a:ext cx="4993105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754" y="2133600"/>
            <a:ext cx="3083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中國</a:t>
            </a:r>
            <a:endParaRPr lang="en-US" sz="4000" b="1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CHINA</a:t>
            </a:r>
            <a:endParaRPr lang="en-US" sz="40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75668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5562600"/>
            <a:ext cx="207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1600" b="1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新顧客</a:t>
            </a:r>
            <a:endParaRPr lang="en-US" sz="1600" b="1" cap="all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cap="all" dirty="0" smtClean="0">
                <a:solidFill>
                  <a:prstClr val="white"/>
                </a:solidFill>
                <a:cs typeface="Arial" pitchFamily="34" charset="0"/>
              </a:rPr>
              <a:t>New </a:t>
            </a:r>
            <a:r>
              <a:rPr lang="en-US" sz="1600" b="1" cap="all" dirty="0">
                <a:solidFill>
                  <a:prstClr val="white"/>
                </a:solidFill>
                <a:cs typeface="Arial" pitchFamily="34" charset="0"/>
              </a:rPr>
              <a:t>Customer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4827" y="5562600"/>
            <a:ext cx="2892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1600" b="1" cap="all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現有顧客</a:t>
            </a:r>
            <a:endParaRPr lang="en-US" sz="1600" b="1" cap="all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cap="all" dirty="0" smtClean="0">
                <a:solidFill>
                  <a:prstClr val="white"/>
                </a:solidFill>
                <a:cs typeface="Arial" pitchFamily="34" charset="0"/>
              </a:rPr>
              <a:t>Returning </a:t>
            </a:r>
            <a:r>
              <a:rPr lang="en-US" sz="1600" b="1" cap="all" dirty="0">
                <a:solidFill>
                  <a:prstClr val="white"/>
                </a:solidFill>
                <a:cs typeface="Arial" pitchFamily="34" charset="0"/>
              </a:rPr>
              <a:t>Customer</a:t>
            </a:r>
          </a:p>
        </p:txBody>
      </p:sp>
      <p:pic>
        <p:nvPicPr>
          <p:cNvPr id="18434" name="Picture 2" descr="C:\Users\markm\Desktop\TW HK preso\hk portal shots\returning motives custom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5"/>
          <a:stretch/>
        </p:blipFill>
        <p:spPr bwMode="auto">
          <a:xfrm>
            <a:off x="914399" y="2222077"/>
            <a:ext cx="3124199" cy="21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arkm\Desktop\TW HK preso\hk portal shots\motives - h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6"/>
          <a:stretch/>
        </p:blipFill>
        <p:spPr bwMode="auto">
          <a:xfrm>
            <a:off x="4476750" y="1981200"/>
            <a:ext cx="3660390" cy="24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fsdferwtw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015" y="1981200"/>
            <a:ext cx="8567638" cy="331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52400"/>
            <a:ext cx="9181983" cy="1428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個</a:t>
            </a:r>
            <a:r>
              <a:rPr lang="zh-TW" altLang="en-US" sz="40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人化體驗</a:t>
            </a:r>
            <a:r>
              <a:rPr lang="zh-TW" altLang="en-US" sz="40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Arial" pitchFamily="34" charset="0"/>
              </a:rPr>
              <a:t>   </a:t>
            </a:r>
            <a:r>
              <a:rPr lang="en-MY" sz="4000" dirty="0" smtClean="0">
                <a:solidFill>
                  <a:prstClr val="white"/>
                </a:solidFill>
                <a:cs typeface="Arial" pitchFamily="34" charset="0"/>
              </a:rPr>
              <a:t>Personalization</a:t>
            </a:r>
          </a:p>
          <a:p>
            <a:pPr algn="ctr"/>
            <a:r>
              <a:rPr lang="zh-TW" altLang="en-US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為每位顧客提供獨一無二的網路購物體驗</a:t>
            </a:r>
            <a:endParaRPr lang="en-US" altLang="zh-TW" sz="24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MY" sz="2400" dirty="0" smtClean="0">
                <a:solidFill>
                  <a:prstClr val="white"/>
                </a:solidFill>
                <a:cs typeface="Arial" pitchFamily="34" charset="0"/>
              </a:rPr>
              <a:t>Delivering </a:t>
            </a:r>
            <a:r>
              <a:rPr lang="en-MY" sz="2400" dirty="0">
                <a:solidFill>
                  <a:prstClr val="white"/>
                </a:solidFill>
                <a:cs typeface="Arial" pitchFamily="34" charset="0"/>
              </a:rPr>
              <a:t>online shopping experiences as unique as your customers</a:t>
            </a:r>
          </a:p>
        </p:txBody>
      </p:sp>
    </p:spTree>
    <p:extLst>
      <p:ext uri="{BB962C8B-B14F-4D97-AF65-F5344CB8AC3E}">
        <p14:creationId xmlns:p14="http://schemas.microsoft.com/office/powerpoint/2010/main" val="7518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global with China in the dropdown menu for countries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8740" r="8282"/>
          <a:stretch/>
        </p:blipFill>
        <p:spPr bwMode="auto">
          <a:xfrm>
            <a:off x="-1" y="19050"/>
            <a:ext cx="9167123" cy="752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2133600"/>
            <a:ext cx="38100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4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18455 0.24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6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916"/>
            <a:ext cx="9144000" cy="910988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34056"/>
            <a:ext cx="8382000" cy="33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133600"/>
            <a:ext cx="9144000" cy="2286000"/>
          </a:xfrm>
          <a:prstGeom prst="rect">
            <a:avLst/>
          </a:prstGeom>
          <a:solidFill>
            <a:schemeClr val="dk1">
              <a:alpha val="8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Global </a:t>
            </a:r>
            <a:r>
              <a:rPr lang="en-US" sz="4000" dirty="0" smtClean="0">
                <a:solidFill>
                  <a:prstClr val="white"/>
                </a:solidFill>
              </a:rPr>
              <a:t>SHOP.COM</a:t>
            </a:r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為中國顧客</a:t>
            </a:r>
            <a:endParaRPr lang="en-US" altLang="zh-TW" sz="40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提供簡體中文介面</a:t>
            </a:r>
            <a:endParaRPr lang="en-US" sz="4000" dirty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Global SHOP.COM is in Simplified Chinese for China!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filesystem:chrome-extension://fdpohaocaechififmbbbbbknoalclacl/temporary/screencapture-stagingglobal-shop-com-index-cf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filesystem:chrome-extension://fdpohaocaechififmbbbbbknoalclacl/temporary/screencapture-stagingglobal-shop-com-index-cfm.pn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filesystem:chrome-extension://fdpohaocaechififmbbbbbknoalclacl/temporary/screencapture-stagingglobal-shop-com-index-cf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filesystem:chrome-extension://fdpohaocaechififmbbbbbknoalclacl/temporary/screencapture-stagingglobal-shop-com-index-cfm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3" name="Picture 9" descr="C:\Users\markm\Desktop\TW HK preso\global\screencapture-stagingglobal-shop-com-index-cf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118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9050" y="4552950"/>
            <a:ext cx="9467850" cy="2286000"/>
          </a:xfrm>
          <a:prstGeom prst="rect">
            <a:avLst/>
          </a:prstGeom>
          <a:solidFill>
            <a:schemeClr val="dk1">
              <a:alpha val="8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與其他國家</a:t>
            </a:r>
            <a:r>
              <a:rPr lang="en-US" altLang="zh-TW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/</a:t>
            </a:r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地區</a:t>
            </a:r>
            <a:r>
              <a:rPr lang="zh-TW" altLang="en-US" sz="40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一樣操</a:t>
            </a:r>
            <a:r>
              <a:rPr lang="zh-TW" altLang="en-US" sz="40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作使用</a:t>
            </a:r>
            <a:r>
              <a:rPr lang="en-US" altLang="zh-TW" sz="4000" dirty="0" smtClean="0">
                <a:solidFill>
                  <a:prstClr val="white"/>
                </a:solidFill>
              </a:rPr>
              <a:t>﹗</a:t>
            </a:r>
            <a:endParaRPr lang="en-US" sz="4000" dirty="0" smtClean="0">
              <a:solidFill>
                <a:prstClr val="white"/>
              </a:solidFill>
            </a:endParaRPr>
          </a:p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Same ease of shopping as all other countries!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2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pakamstudies.files.wordpress.com/2011/01/china-flag-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1" cy="67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0"/>
            <a:ext cx="4683320" cy="31673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48400" y="4174485"/>
            <a:ext cx="2615675" cy="2531116"/>
            <a:chOff x="6248400" y="4174485"/>
            <a:chExt cx="2615675" cy="2531116"/>
          </a:xfrm>
        </p:grpSpPr>
        <p:sp>
          <p:nvSpPr>
            <p:cNvPr id="10" name="Oval 9"/>
            <p:cNvSpPr/>
            <p:nvPr/>
          </p:nvSpPr>
          <p:spPr>
            <a:xfrm>
              <a:off x="6248400" y="4174485"/>
              <a:ext cx="2615675" cy="25311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6" descr="http://3.bp.blogspot.com/-B2zyYlF9u5I/TghkjgUjP-I/AAAAAAAANDM/EUysQLz-aQ8/s1600/hong+kong+flag+ma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572000"/>
              <a:ext cx="2138131" cy="16738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600200" y="0"/>
            <a:ext cx="472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為了快速發貨，產</a:t>
            </a:r>
            <a:r>
              <a:rPr lang="zh-TW" altLang="en-US" sz="2600" b="1" dirty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品將直接從香</a:t>
            </a:r>
            <a:r>
              <a:rPr lang="zh-TW" altLang="en-US" sz="2600" b="1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港送出！</a:t>
            </a:r>
            <a:endParaRPr lang="en-US" sz="2600" b="1" dirty="0" smtClean="0"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762000"/>
            <a:ext cx="373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</a:rPr>
              <a:t>Product will be shipped from Hong Kong for faster delivery!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52600" y="990600"/>
            <a:ext cx="5788036" cy="5261694"/>
            <a:chOff x="8686800" y="152400"/>
            <a:chExt cx="5788036" cy="5261694"/>
          </a:xfrm>
        </p:grpSpPr>
        <p:grpSp>
          <p:nvGrpSpPr>
            <p:cNvPr id="12" name="Group 13"/>
            <p:cNvGrpSpPr/>
            <p:nvPr/>
          </p:nvGrpSpPr>
          <p:grpSpPr>
            <a:xfrm>
              <a:off x="8686800" y="152400"/>
              <a:ext cx="5788036" cy="5261694"/>
              <a:chOff x="4982" y="204863"/>
              <a:chExt cx="3643320" cy="3643320"/>
            </a:xfrm>
          </p:grpSpPr>
          <p:pic>
            <p:nvPicPr>
              <p:cNvPr id="13" name="Picture 12" descr="price_tag_Vector_Clipart.png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500"/>
                        </a14:imgEffect>
                        <a14:imgEffect>
                          <a14:saturation sat="19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82" y="204863"/>
                <a:ext cx="3643320" cy="3643320"/>
              </a:xfrm>
              <a:prstGeom prst="rect">
                <a:avLst/>
              </a:prstGeom>
              <a:noFill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76487" y="890778"/>
                <a:ext cx="2214578" cy="362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dirty="0">
                    <a:solidFill>
                      <a:schemeClr val="bg1"/>
                    </a:solidFill>
                    <a:latin typeface="Heiti SC Light"/>
                    <a:ea typeface="Heiti SC Light"/>
                    <a:cs typeface="Heiti SC Light"/>
                  </a:rPr>
                  <a:t>訂單超過</a:t>
                </a:r>
                <a:r>
                  <a:rPr lang="en-US" altLang="zh-TW" sz="2800" dirty="0">
                    <a:solidFill>
                      <a:schemeClr val="bg1"/>
                    </a:solidFill>
                  </a:rPr>
                  <a:t>HK$450</a:t>
                </a:r>
                <a:endParaRPr lang="en-MY" sz="2800" cap="all" dirty="0">
                  <a:ln w="9525">
                    <a:noFill/>
                  </a:ln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2931" y="1154591"/>
                <a:ext cx="2775681" cy="1278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6000" dirty="0">
                    <a:solidFill>
                      <a:srgbClr val="FFFFFF"/>
                    </a:solidFill>
                    <a:latin typeface="Heiti SC Light"/>
                    <a:ea typeface="Heiti SC Light"/>
                    <a:cs typeface="Heiti SC Light"/>
                  </a:rPr>
                  <a:t>免</a:t>
                </a:r>
                <a:r>
                  <a:rPr lang="zh-TW" altLang="en-US" sz="6000" dirty="0" smtClean="0">
                    <a:solidFill>
                      <a:srgbClr val="FFFFFF"/>
                    </a:solidFill>
                    <a:latin typeface="Heiti SC Light"/>
                    <a:ea typeface="Heiti SC Light"/>
                    <a:cs typeface="Heiti SC Light"/>
                  </a:rPr>
                  <a:t>運費</a:t>
                </a:r>
                <a:endParaRPr lang="en-US" altLang="zh-TW" sz="6000" dirty="0" smtClean="0">
                  <a:solidFill>
                    <a:srgbClr val="FFFFFF"/>
                  </a:solidFill>
                  <a:latin typeface="Heiti SC Light"/>
                  <a:ea typeface="Heiti SC Light"/>
                  <a:cs typeface="Heiti SC Light"/>
                </a:endParaRPr>
              </a:p>
              <a:p>
                <a:pPr algn="ctr"/>
                <a:r>
                  <a:rPr lang="en-US" sz="5400" dirty="0">
                    <a:solidFill>
                      <a:srgbClr val="FFFFFF"/>
                    </a:solidFill>
                  </a:rPr>
                  <a:t>FREE </a:t>
                </a:r>
                <a:r>
                  <a:rPr lang="en-US" sz="5400" dirty="0" smtClean="0">
                    <a:solidFill>
                      <a:srgbClr val="FFFFFF"/>
                    </a:solidFill>
                  </a:rPr>
                  <a:t>SHIPPING</a:t>
                </a:r>
                <a:r>
                  <a:rPr lang="en-US" sz="5400" dirty="0" smtClean="0"/>
                  <a:t> </a:t>
                </a:r>
                <a:endParaRPr lang="en-MY" sz="8800" cap="all" dirty="0">
                  <a:ln w="57150">
                    <a:noFill/>
                  </a:ln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0515600" y="3276600"/>
              <a:ext cx="3518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over HK$</a:t>
              </a:r>
              <a:r>
                <a:rPr lang="en-US" sz="2800" dirty="0" smtClean="0">
                  <a:solidFill>
                    <a:srgbClr val="FFFFFF"/>
                  </a:solidFill>
                </a:rPr>
                <a:t>450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4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438400"/>
            <a:ext cx="4267200" cy="762000"/>
          </a:xfrm>
        </p:spPr>
        <p:txBody>
          <a:bodyPr>
            <a:noAutofit/>
          </a:bodyPr>
          <a:lstStyle/>
          <a:p>
            <a:pPr algn="r"/>
            <a:r>
              <a:rPr lang="zh-TW" altLang="en-US" sz="3000" b="1" cap="all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我們已經推出</a:t>
            </a:r>
            <a:r>
              <a:rPr lang="en-US" sz="3000" b="1" cap="all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/>
            </a:r>
            <a:br>
              <a:rPr lang="en-US" sz="3000" b="1" cap="all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</a:br>
            <a:r>
              <a:rPr lang="en-US" sz="3000" cap="all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We have launched</a:t>
            </a:r>
            <a:endParaRPr lang="en-US" sz="3000" cap="all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43400" y="3048000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sz="5400" cap="all" dirty="0">
              <a:ln>
                <a:noFill/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0" y="1066800"/>
            <a:ext cx="5833416" cy="4305300"/>
          </a:xfrm>
          <a:prstGeom prst="rect">
            <a:avLst/>
          </a:prstGeom>
        </p:spPr>
      </p:pic>
      <p:pic>
        <p:nvPicPr>
          <p:cNvPr id="23554" name="Picture 2" descr="http://www.rhstrategic.com/blog/wp-content/uploads/2013/12/blog_product_laun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3378"/>
            <a:ext cx="3932144" cy="393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1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4536" b="4536"/>
          <a:stretch/>
        </p:blipFill>
        <p:spPr>
          <a:xfrm>
            <a:off x="0" y="0"/>
            <a:ext cx="68729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4" t="4536" r="2284" b="4536"/>
          <a:stretch/>
        </p:blipFill>
        <p:spPr>
          <a:xfrm>
            <a:off x="5581934" y="0"/>
            <a:ext cx="3562066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04612" y="698206"/>
            <a:ext cx="4190630" cy="10543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3055" y="1469408"/>
            <a:ext cx="2244545" cy="390782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0780" y="1469408"/>
            <a:ext cx="2246820" cy="3924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3055" y="1466836"/>
            <a:ext cx="2244545" cy="39272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Pentagon 13"/>
          <p:cNvSpPr/>
          <p:nvPr/>
        </p:nvSpPr>
        <p:spPr>
          <a:xfrm flipH="1">
            <a:off x="4495799" y="2057400"/>
            <a:ext cx="4616103" cy="2938828"/>
          </a:xfrm>
          <a:prstGeom prst="homePlate">
            <a:avLst>
              <a:gd name="adj" fmla="val 27709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GLOBAL </a:t>
            </a:r>
          </a:p>
          <a:p>
            <a:pPr algn="ctr"/>
            <a:r>
              <a:rPr lang="en-US" sz="5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SHOP</a:t>
            </a:r>
            <a:endParaRPr lang="en-US" sz="50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5400000">
            <a:off x="3139722" y="853723"/>
            <a:ext cx="2855027" cy="9153527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2865" y="4114800"/>
            <a:ext cx="3594266" cy="2514600"/>
          </a:xfrm>
        </p:spPr>
        <p:txBody>
          <a:bodyPr>
            <a:noAutofit/>
          </a:bodyPr>
          <a:lstStyle/>
          <a:p>
            <a:r>
              <a:rPr lang="zh-TW" altLang="en-US" sz="2800" b="1" cap="all" dirty="0">
                <a:solidFill>
                  <a:srgbClr val="92D05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不單止擴展顧客基礎</a:t>
            </a:r>
            <a:r>
              <a:rPr lang="en-US" sz="2800" b="1" cap="all" dirty="0" smtClean="0">
                <a:solidFill>
                  <a:srgbClr val="92D050"/>
                </a:solidFill>
                <a:latin typeface="+mn-lt"/>
                <a:cs typeface="Arial" pitchFamily="34" charset="0"/>
              </a:rPr>
              <a:t/>
            </a:r>
            <a:br>
              <a:rPr lang="en-US" sz="2800" b="1" cap="all" dirty="0" smtClean="0">
                <a:solidFill>
                  <a:srgbClr val="92D050"/>
                </a:solidFill>
                <a:latin typeface="+mn-lt"/>
                <a:cs typeface="Arial" pitchFamily="34" charset="0"/>
              </a:rPr>
            </a:br>
            <a:r>
              <a:rPr lang="en-US" sz="2800" b="1" cap="all" dirty="0" smtClean="0">
                <a:solidFill>
                  <a:srgbClr val="92D050"/>
                </a:solidFill>
                <a:latin typeface="+mn-lt"/>
                <a:cs typeface="Arial" pitchFamily="34" charset="0"/>
              </a:rPr>
              <a:t>Not Just for Expansion</a:t>
            </a:r>
            <a:br>
              <a:rPr lang="en-US" sz="2800" b="1" cap="all" dirty="0" smtClean="0">
                <a:solidFill>
                  <a:srgbClr val="92D050"/>
                </a:solidFill>
                <a:latin typeface="+mn-lt"/>
                <a:cs typeface="Arial" pitchFamily="34" charset="0"/>
              </a:rPr>
            </a:br>
            <a:r>
              <a:rPr lang="en-US" sz="2800" b="1" cap="all" dirty="0" smtClean="0">
                <a:solidFill>
                  <a:srgbClr val="92D050"/>
                </a:solidFill>
                <a:latin typeface="+mn-lt"/>
                <a:cs typeface="Arial" pitchFamily="34" charset="0"/>
              </a:rPr>
              <a:t>of Customer Base</a:t>
            </a:r>
            <a:endParaRPr lang="en-US" sz="2800" b="1" cap="all" dirty="0">
              <a:solidFill>
                <a:srgbClr val="92D05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97135" y="4495800"/>
            <a:ext cx="12865" cy="2121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933772" y="4343400"/>
            <a:ext cx="5210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全球網站</a:t>
            </a:r>
            <a:r>
              <a:rPr lang="en-US" altLang="zh-TW" dirty="0">
                <a:solidFill>
                  <a:schemeClr val="bg1"/>
                </a:solidFill>
              </a:rPr>
              <a:t>Global.SHOP.COM</a:t>
            </a:r>
            <a:r>
              <a:rPr lang="zh-TW" altLang="en-US" dirty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不單擴展你於其他國家的顧客基礎，還有助公司開拓其他市</a:t>
            </a:r>
            <a:r>
              <a:rPr lang="zh-TW" altLang="en-US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場</a:t>
            </a:r>
            <a:endParaRPr lang="en-US" dirty="0" smtClean="0">
              <a:solidFill>
                <a:schemeClr val="bg1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Global.SHOP.COM 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not only will grow your customer base in other countries but it will help the company emerge in other markets.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91000" y="57912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>
                <a:solidFill>
                  <a:prstClr val="white"/>
                </a:solidFill>
                <a:cs typeface="Arial" pitchFamily="34" charset="0"/>
              </a:rPr>
              <a:t>Global.SHOP.COM</a:t>
            </a:r>
            <a:r>
              <a:rPr lang="zh-TW" altLang="en-US" sz="16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是通往我</a:t>
            </a:r>
            <a:r>
              <a:rPr lang="zh-TW" altLang="en-US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們新</a:t>
            </a:r>
            <a:r>
              <a:rPr lang="zh-TW" altLang="en-US" sz="16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興市場計</a:t>
            </a:r>
            <a:r>
              <a:rPr lang="zh-TW" altLang="en-US" sz="16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劃的大門。</a:t>
            </a:r>
            <a:endParaRPr lang="en-US" sz="16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prstClr val="white"/>
                </a:solidFill>
                <a:cs typeface="Arial" pitchFamily="34" charset="0"/>
              </a:rPr>
              <a:t>Global.SHOP.COM </a:t>
            </a:r>
            <a:r>
              <a:rPr lang="en-US" sz="1600" dirty="0">
                <a:solidFill>
                  <a:prstClr val="white"/>
                </a:solidFill>
                <a:cs typeface="Arial" pitchFamily="34" charset="0"/>
              </a:rPr>
              <a:t>is the doorway to our new Emerging Markets Program.</a:t>
            </a:r>
          </a:p>
        </p:txBody>
      </p:sp>
    </p:spTree>
    <p:extLst>
      <p:ext uri="{BB962C8B-B14F-4D97-AF65-F5344CB8AC3E}">
        <p14:creationId xmlns:p14="http://schemas.microsoft.com/office/powerpoint/2010/main" val="8682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3614736" y="1328736"/>
            <a:ext cx="1904999" cy="9153527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2400" y="5433536"/>
            <a:ext cx="4724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新興市場計劃</a:t>
            </a:r>
            <a:r>
              <a:rPr lang="en-US" altLang="zh-TW" sz="1400" dirty="0">
                <a:solidFill>
                  <a:prstClr val="white"/>
                </a:solidFill>
                <a:ea typeface="華康儷中黑" panose="020B0509000000000000" pitchFamily="49" charset="-120"/>
                <a:cs typeface="Arial" pitchFamily="34" charset="0"/>
              </a:rPr>
              <a:t>(EMP)</a:t>
            </a:r>
            <a:r>
              <a:rPr lang="zh-TW" altLang="en-US" sz="14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提供一個簡單而有效率進程來極速投入新巿</a:t>
            </a:r>
            <a:r>
              <a:rPr lang="zh-TW" altLang="en-US" sz="1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場</a:t>
            </a:r>
            <a:endParaRPr lang="en-US" sz="14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r>
              <a:rPr lang="en-US" sz="1400" dirty="0" smtClean="0">
                <a:solidFill>
                  <a:prstClr val="white"/>
                </a:solidFill>
                <a:cs typeface="Arial" pitchFamily="34" charset="0"/>
              </a:rPr>
              <a:t>The </a:t>
            </a:r>
            <a:r>
              <a:rPr lang="en-US" sz="1400" dirty="0">
                <a:solidFill>
                  <a:prstClr val="white"/>
                </a:solidFill>
                <a:cs typeface="Arial" pitchFamily="34" charset="0"/>
              </a:rPr>
              <a:t>EMP provides the company a simple, streamlined process for opening new markets with a very quick time-to-market for those countries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-76200" y="5257800"/>
            <a:ext cx="3429000" cy="1143000"/>
          </a:xfrm>
        </p:spPr>
        <p:txBody>
          <a:bodyPr>
            <a:noAutofit/>
          </a:bodyPr>
          <a:lstStyle/>
          <a:p>
            <a:pPr algn="r"/>
            <a:r>
              <a:rPr lang="zh-TW" altLang="en-US" sz="2000" b="1" cap="all" dirty="0" smtClean="0">
                <a:solidFill>
                  <a:srgbClr val="92D05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新興市場計劃</a:t>
            </a:r>
            <a:r>
              <a:rPr lang="en-US" sz="2000" b="1" cap="all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cap="all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cap="all" dirty="0" smtClean="0">
                <a:solidFill>
                  <a:srgbClr val="92D050"/>
                </a:solidFill>
                <a:latin typeface="+mn-lt"/>
                <a:cs typeface="Arial" pitchFamily="34" charset="0"/>
              </a:rPr>
              <a:t>Emerging Markets Program</a:t>
            </a:r>
            <a:endParaRPr lang="en-US" sz="2000" b="1" cap="all" dirty="0">
              <a:solidFill>
                <a:srgbClr val="92D05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657600" y="5293011"/>
            <a:ext cx="0" cy="11839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22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1"/>
            <a:ext cx="393196" cy="30781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9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587"/>
            <a:ext cx="457200" cy="34582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8380" y="1773331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8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2" y="74680"/>
            <a:ext cx="4056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現有市場</a:t>
            </a:r>
            <a:endParaRPr lang="en-US" sz="40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0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Current Markets</a:t>
            </a:r>
            <a:endParaRPr lang="en-US" sz="400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22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9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900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1"/>
            <a:ext cx="393196" cy="30781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9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587"/>
            <a:ext cx="457200" cy="34582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8380" y="1773331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8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205355" y="3139336"/>
            <a:ext cx="1371059" cy="21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68" y="2501891"/>
            <a:ext cx="3564160" cy="23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3" y="2690369"/>
            <a:ext cx="2504263" cy="33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256" y="5562600"/>
            <a:ext cx="2031325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細黑" panose="020B0309000000000000" pitchFamily="49" charset="-120"/>
                <a:ea typeface="華康儷細黑" panose="020B0309000000000000" pitchFamily="49" charset="-120"/>
              </a:rPr>
              <a:t>厄瓜多爾</a:t>
            </a:r>
            <a:endParaRPr lang="en-US" sz="36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en-US" sz="36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Ecuador</a:t>
            </a:r>
            <a:endParaRPr lang="en-US" sz="360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80205" y="5649106"/>
            <a:ext cx="2045753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細黑" panose="020B0309000000000000" pitchFamily="49" charset="-120"/>
                <a:ea typeface="華康儷細黑" panose="020B0309000000000000" pitchFamily="49" charset="-120"/>
              </a:rPr>
              <a:t>哥倫比亞</a:t>
            </a:r>
            <a:endParaRPr lang="en-US" sz="36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r>
              <a:rPr lang="en-US" sz="36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Colombia</a:t>
            </a:r>
            <a:endParaRPr lang="en-US" sz="360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08637" y="4247491"/>
            <a:ext cx="225093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36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細黑" panose="020B0309000000000000" pitchFamily="49" charset="-120"/>
                <a:ea typeface="華康儷細黑" panose="020B0309000000000000" pitchFamily="49" charset="-120"/>
              </a:rPr>
              <a:t>多明尼加</a:t>
            </a:r>
          </a:p>
          <a:p>
            <a:pPr algn="ctr"/>
            <a:r>
              <a:rPr lang="zh-TW" altLang="en-US" sz="36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細黑" panose="020B0309000000000000" pitchFamily="49" charset="-120"/>
                <a:ea typeface="華康儷細黑" panose="020B0309000000000000" pitchFamily="49" charset="-120"/>
              </a:rPr>
              <a:t>共和國</a:t>
            </a:r>
            <a:endParaRPr lang="en-US" sz="36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36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Dominican</a:t>
            </a:r>
            <a:endParaRPr lang="en-US" sz="360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2" y="74680"/>
            <a:ext cx="5105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新興市場計劃國家</a:t>
            </a:r>
            <a:endParaRPr lang="en-US" sz="40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0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EMP </a:t>
            </a:r>
            <a:r>
              <a:rPr lang="en-US" sz="40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Markets</a:t>
            </a:r>
          </a:p>
        </p:txBody>
      </p:sp>
    </p:spTree>
    <p:extLst>
      <p:ext uri="{BB962C8B-B14F-4D97-AF65-F5344CB8AC3E}">
        <p14:creationId xmlns:p14="http://schemas.microsoft.com/office/powerpoint/2010/main" val="388489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8" grpId="0"/>
      <p:bldP spid="28" grpId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24400"/>
            <a:ext cx="9144000" cy="137160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這才是真正的一對一網絡行銷</a:t>
            </a:r>
            <a:r>
              <a:rPr lang="en-US" altLang="zh-TW" sz="32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﹗</a:t>
            </a:r>
            <a:endParaRPr lang="en-US" sz="32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3200" dirty="0" smtClean="0">
                <a:solidFill>
                  <a:prstClr val="white"/>
                </a:solidFill>
                <a:cs typeface="Arial" pitchFamily="34" charset="0"/>
              </a:rPr>
              <a:t>This 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is true Digital One To One Marketing!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50" y="1571500"/>
            <a:ext cx="923967" cy="9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6119" y="74682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新的新興市場計</a:t>
            </a:r>
            <a:r>
              <a:rPr lang="zh-TW" altLang="en-US" sz="4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劃國家</a:t>
            </a:r>
            <a:endParaRPr lang="en-US" sz="4000" b="1" dirty="0" smtClean="0"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000" b="1" dirty="0" smtClean="0">
                <a:solidFill>
                  <a:prstClr val="black"/>
                </a:solidFill>
              </a:rPr>
              <a:t>New </a:t>
            </a:r>
            <a:r>
              <a:rPr lang="en-US" sz="4000" b="1" dirty="0">
                <a:solidFill>
                  <a:prstClr val="black"/>
                </a:solidFill>
              </a:rPr>
              <a:t>EMP’s</a:t>
            </a:r>
          </a:p>
        </p:txBody>
      </p:sp>
      <p:pic>
        <p:nvPicPr>
          <p:cNvPr id="18" name="Picture 2" descr="C:\Users\markm\Desktop\WC - Presentations\Country Maps\Philippines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71" y="3423490"/>
            <a:ext cx="456018" cy="6784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01425" y="4150123"/>
            <a:ext cx="1687963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巴拿馬</a:t>
            </a:r>
            <a:endParaRPr lang="en-US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Panama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Users\markm\Desktop\WC - Presentations\Country Maps\Panama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" y="2140886"/>
            <a:ext cx="4174443" cy="173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markm\Desktop\WC - Presentations\Country Maps\Panama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3" y="3514339"/>
            <a:ext cx="221443" cy="9190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15" y="5259130"/>
            <a:ext cx="793728" cy="104021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25" y="2520271"/>
            <a:ext cx="2413709" cy="316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89477" y="5486400"/>
            <a:ext cx="2615203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紐西蘭</a:t>
            </a:r>
            <a:endParaRPr lang="en-US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Zealand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5769" y="4150123"/>
            <a:ext cx="1661993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牙買加</a:t>
            </a:r>
            <a:endParaRPr lang="en-US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Jamaica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07110">
            <a:off x="2260506" y="3425481"/>
            <a:ext cx="225935" cy="9682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7845" y="2413978"/>
            <a:ext cx="4042633" cy="173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4.bp.blogspot.com/-GnCX2cTLUu0/TwYtOlPWV_I/AAAAAAAA7C8/1WqDWUmiNE8/s1600/Tanzania_Flag1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76" y="2373944"/>
            <a:ext cx="1646270" cy="159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388007" y="4123619"/>
            <a:ext cx="1891865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巴哈馬</a:t>
            </a:r>
            <a:endParaRPr lang="en-US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Bahamas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0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31" grpId="0" animBg="1"/>
      <p:bldP spid="31" grpId="1" animBg="1"/>
      <p:bldP spid="36" grpId="0" animBg="1"/>
      <p:bldP spid="36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rkm\Desktop\WC - Presentations\Country Maps\US Fla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05">
            <a:off x="1161619" y="2103324"/>
            <a:ext cx="1508125" cy="12876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WC - Presentations\Country Maps\Canad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5" y="1038400"/>
            <a:ext cx="2238856" cy="170873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m\Desktop\WC - Presentations\Country Maps\Columbi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084">
            <a:off x="2313433" y="3669303"/>
            <a:ext cx="335136" cy="51808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km\Desktop\WC - Presentations\Country Maps\Dominican Republ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51" y="3313168"/>
            <a:ext cx="433350" cy="28103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rkm\Desktop\WC - Presentations\Country Maps\Ecuad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95" y="4025872"/>
            <a:ext cx="182234" cy="24132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m\Desktop\WC - Presentations\Country Maps\Hong Kong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9" y="3141080"/>
            <a:ext cx="393196" cy="30781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m\Desktop\WC - Presentations\Country Maps\Mexico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121">
            <a:off x="1361612" y="2949827"/>
            <a:ext cx="817478" cy="57957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4142364" y="2502327"/>
            <a:ext cx="376779" cy="337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m\Desktop\WC - Presentations\Country Maps\Taiwan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05" y="3146289"/>
            <a:ext cx="457200" cy="34582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rkm\Desktop\WC - Presentations\Country Maps\UK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80">
            <a:off x="4107932" y="1773330"/>
            <a:ext cx="391695" cy="54402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rkm\Desktop\WC - Presentations\Country Maps\Australia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789">
            <a:off x="7063781" y="4567566"/>
            <a:ext cx="1245814" cy="111823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7045" y="96355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prstClr val="black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新的新興市場計劃國家</a:t>
            </a:r>
            <a:endParaRPr lang="en-US" sz="4000" dirty="0" smtClean="0">
              <a:solidFill>
                <a:prstClr val="black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000" b="1" dirty="0" smtClean="0">
                <a:solidFill>
                  <a:prstClr val="black"/>
                </a:solidFill>
              </a:rPr>
              <a:t>New </a:t>
            </a:r>
            <a:r>
              <a:rPr lang="en-US" sz="4000" b="1" dirty="0">
                <a:solidFill>
                  <a:prstClr val="black"/>
                </a:solidFill>
              </a:rPr>
              <a:t>EMP’s</a:t>
            </a:r>
          </a:p>
        </p:txBody>
      </p:sp>
      <p:pic>
        <p:nvPicPr>
          <p:cNvPr id="18" name="Picture 2" descr="C:\Users\markm\Desktop\WC - Presentations\Country Maps\Philippines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71" y="3423490"/>
            <a:ext cx="456018" cy="67842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markm\Desktop\WC - Presentations\Country Maps\Panama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3" y="3514339"/>
            <a:ext cx="221443" cy="9190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markm\Desktop\WC - Presentations\Country Maps\New Zealand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15" y="5259130"/>
            <a:ext cx="793728" cy="104021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:\Users\markm\Desktop\WC - Presentations\Country Maps\singapore.g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62" y="3972439"/>
            <a:ext cx="326645" cy="22665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07110">
            <a:off x="2260506" y="3425481"/>
            <a:ext cx="225935" cy="9682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markm\Desktop\WC - Presentations\Country Maps\spai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01">
            <a:off x="3273139" y="1377274"/>
            <a:ext cx="2512977" cy="22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513501" y="3951386"/>
            <a:ext cx="1569660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sz="36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西班牙</a:t>
            </a:r>
            <a:endParaRPr lang="en-US" sz="36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en-US" sz="3600" dirty="0" smtClean="0"/>
              <a:t>Spain</a:t>
            </a:r>
            <a:endParaRPr lang="en-US" sz="3600" dirty="0"/>
          </a:p>
        </p:txBody>
      </p:sp>
      <p:pic>
        <p:nvPicPr>
          <p:cNvPr id="5122" name="Picture 2" descr="http://4.bp.blogspot.com/-GnCX2cTLUu0/TwYtOlPWV_I/AAAAAAAA7C8/1WqDWUmiNE8/s1600/Tanzania_Flag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663" y="-2961412"/>
            <a:ext cx="3127978" cy="3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743200"/>
            <a:ext cx="9144000" cy="1371600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我們的業務版圖不斷擴展</a:t>
            </a:r>
            <a:endParaRPr lang="en-US" sz="4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4800" dirty="0" smtClean="0">
                <a:solidFill>
                  <a:prstClr val="white"/>
                </a:solidFill>
              </a:rPr>
              <a:t>We Are Expanding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629" y="4114800"/>
            <a:ext cx="9144000" cy="762000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05000"/>
            <a:ext cx="9144000" cy="838200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markm\Desktop\World Conference 2014\Singapore\Guest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rkm\Desktop\World Conference 2014\Singapore\Pioneering Lead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27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km\Desktop\World Conference 2014\Singapore\Our first coordinator Elaine Heng and Jordon L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 b="25887"/>
          <a:stretch>
            <a:fillRect/>
          </a:stretch>
        </p:blipFill>
        <p:spPr bwMode="auto">
          <a:xfrm>
            <a:off x="-13648" y="-7375"/>
            <a:ext cx="9144000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arkm\Desktop\World Conference 2014\Singapore\Guest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86"/>
            <a:ext cx="9144000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" y="4648201"/>
            <a:ext cx="9143982" cy="138297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數以百計的人參與會議聯盟系統，使作為新興市場計劃的新加坡穩步發展</a:t>
            </a:r>
            <a:endParaRPr lang="en-US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cs typeface="Arial" pitchFamily="34" charset="0"/>
              </a:rPr>
              <a:t>Singapore as an EMP is growing already with hundreds of people in the NMTSS</a:t>
            </a:r>
            <a:endParaRPr lang="en-US" dirty="0">
              <a:ln>
                <a:solidFill>
                  <a:prstClr val="white"/>
                </a:solidFill>
              </a:ln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km\Desktop\Convention 2014\images\imag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1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9600" y="1267396"/>
            <a:ext cx="3810000" cy="3685604"/>
            <a:chOff x="609600" y="1267396"/>
            <a:chExt cx="3810000" cy="3685604"/>
          </a:xfrm>
        </p:grpSpPr>
        <p:sp>
          <p:nvSpPr>
            <p:cNvPr id="9" name="Oval Callout 8"/>
            <p:cNvSpPr/>
            <p:nvPr/>
          </p:nvSpPr>
          <p:spPr>
            <a:xfrm flipH="1">
              <a:off x="609600" y="1267396"/>
              <a:ext cx="3810000" cy="3685604"/>
            </a:xfrm>
            <a:prstGeom prst="wedgeEllipseCallout">
              <a:avLst>
                <a:gd name="adj1" fmla="val -51548"/>
                <a:gd name="adj2" fmla="val 35628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Callout 9"/>
            <p:cNvSpPr/>
            <p:nvPr/>
          </p:nvSpPr>
          <p:spPr>
            <a:xfrm flipH="1">
              <a:off x="838200" y="1495996"/>
              <a:ext cx="3352800" cy="3228404"/>
            </a:xfrm>
            <a:prstGeom prst="wedgeEllipseCallout">
              <a:avLst>
                <a:gd name="adj1" fmla="val -51548"/>
                <a:gd name="adj2" fmla="val 35628"/>
              </a:avLst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10590" y="2362200"/>
            <a:ext cx="3215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cap="all" dirty="0" smtClean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熱切期待</a:t>
            </a:r>
            <a:endParaRPr lang="en-US" altLang="zh-TW" sz="3200" b="1" cap="all" dirty="0" smtClean="0">
              <a:ln w="3175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3200" cap="all" dirty="0" smtClean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Wait for </a:t>
            </a:r>
          </a:p>
          <a:p>
            <a:pPr algn="ctr"/>
            <a:r>
              <a:rPr lang="en-US" sz="3200" cap="all" dirty="0" smtClean="0">
                <a:ln w="3175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35546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arkm\Desktop\globe-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" y="0"/>
            <a:ext cx="9142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markm\Desktop\circl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34" y="4800601"/>
            <a:ext cx="890615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" presetID="6" presetClass="emph" presetSubtype="0" repeatCount="indefinite" fill="hold" nodeType="afterEffect" p14:presetBounceEnd="2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" presetID="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ak1.picdn.net/shutterstock/videos/6311189/preview/stock-footage-flag-of-singapore-background-seamless-loop-anim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1" y="0"/>
            <a:ext cx="91472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069921">
            <a:off x="2526689" y="8382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Singapore</a:t>
            </a:r>
            <a:endParaRPr 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6800" y="2507207"/>
            <a:ext cx="3850194" cy="3847531"/>
            <a:chOff x="4876800" y="2507207"/>
            <a:chExt cx="3850194" cy="38475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2507207"/>
              <a:ext cx="3850194" cy="384753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43500" y="3429000"/>
              <a:ext cx="331679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細黑" panose="020B0309000000000000" pitchFamily="49" charset="-120"/>
                  <a:ea typeface="華康儷細黑" panose="020B0309000000000000" pitchFamily="49" charset="-120"/>
                </a:rPr>
                <a:t>現已開業</a:t>
              </a:r>
              <a:endParaRPr lang="en-US" altLang="zh-TW" sz="3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細黑" panose="020B0309000000000000" pitchFamily="49" charset="-120"/>
                <a:ea typeface="華康儷細黑" panose="020B0309000000000000" pitchFamily="49" charset="-120"/>
              </a:endParaRPr>
            </a:p>
            <a:p>
              <a:pPr algn="ctr"/>
              <a:r>
                <a:rPr lang="en-US" sz="3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Now</a:t>
              </a:r>
            </a:p>
            <a:p>
              <a:pPr algn="ctr"/>
              <a:r>
                <a:rPr lang="en-US" sz="3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Open</a:t>
              </a:r>
              <a:endParaRPr lang="en-US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2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458200" cy="2667000"/>
          </a:xfrm>
        </p:spPr>
        <p:txBody>
          <a:bodyPr>
            <a:normAutofit fontScale="90000"/>
          </a:bodyPr>
          <a:lstStyle/>
          <a:p>
            <a:r>
              <a:rPr lang="zh-TW" altLang="en-US" sz="3600" cap="all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隨著全球市場不斷發展，你需要一個能</a:t>
            </a:r>
            <a:r>
              <a:rPr lang="en-US" altLang="zh-TW" sz="3600" cap="all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/>
            </a:r>
            <a:br>
              <a:rPr lang="en-US" altLang="zh-TW" sz="3600" cap="all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</a:br>
            <a:r>
              <a:rPr lang="zh-TW" altLang="en-US" sz="3600" cap="all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管理你全球事業的方法。</a:t>
            </a:r>
            <a:r>
              <a:rPr lang="en-US" sz="36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cap="all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WITH THE GROWTH OF our Global markets, You will need a way to manage your business globally</a:t>
            </a:r>
            <a:endParaRPr lang="en-US" sz="3600" cap="all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rkm\Desktop\uf mobile\Signin -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68" y="1219200"/>
            <a:ext cx="26574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990600"/>
            <a:ext cx="28194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嶄新的超連鎖行動網站</a:t>
            </a:r>
            <a:r>
              <a:rPr lang="en-US" altLang="zh-TW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﹗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NEW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err="1" smtClean="0">
                <a:solidFill>
                  <a:prstClr val="white"/>
                </a:solidFill>
              </a:rPr>
              <a:t>UnFranchise</a:t>
            </a:r>
            <a:endParaRPr lang="en-US" sz="2800" dirty="0" smtClean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Mobile!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 txBox="1">
            <a:spLocks/>
          </p:cNvSpPr>
          <p:nvPr/>
        </p:nvSpPr>
        <p:spPr>
          <a:xfrm>
            <a:off x="0" y="4495800"/>
            <a:ext cx="9144000" cy="16002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1200" dirty="0" smtClean="0">
              <a:solidFill>
                <a:prstClr val="white"/>
              </a:solidFill>
            </a:endParaRPr>
          </a:p>
          <a:p>
            <a:pPr marL="0" indent="0" algn="ctr">
              <a:buNone/>
            </a:pP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這些個人化的嶄新體驗等於更</a:t>
            </a:r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多的重複</a:t>
            </a:r>
          </a:p>
          <a:p>
            <a:pPr marL="0" indent="0" algn="ctr">
              <a:buNone/>
            </a:pPr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銷售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，等於你更</a:t>
            </a:r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多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的收入！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2800" dirty="0" smtClean="0">
                <a:solidFill>
                  <a:prstClr val="white"/>
                </a:solidFill>
                <a:cs typeface="Arial" pitchFamily="34" charset="0"/>
              </a:rPr>
              <a:t>All this personalization means more repeat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dirty="0" smtClean="0">
                <a:solidFill>
                  <a:prstClr val="white"/>
                </a:solidFill>
                <a:cs typeface="Arial" pitchFamily="34" charset="0"/>
              </a:rPr>
              <a:t>sales which means more money for you!</a:t>
            </a:r>
            <a:endParaRPr lang="en-US" sz="28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m\Desktop\uf mobile\HomePage -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1295400"/>
            <a:ext cx="261869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228600"/>
            <a:ext cx="3429000" cy="640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隨時隨地利用事業工具經營你的事業</a:t>
            </a:r>
            <a:r>
              <a:rPr lang="en-US" altLang="zh-TW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﹗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All the tools to run your business from anywhere!</a:t>
            </a:r>
          </a:p>
          <a:p>
            <a:pPr algn="ctr"/>
            <a:endParaRPr lang="en-US" sz="2800" dirty="0">
              <a:solidFill>
                <a:prstClr val="white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銷售量</a:t>
            </a:r>
            <a:endParaRPr lang="en-US" altLang="zh-TW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歸零警告</a:t>
            </a:r>
            <a:endParaRPr lang="en-US" altLang="zh-TW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年度續約</a:t>
            </a:r>
            <a:endParaRPr lang="en-US" altLang="zh-TW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合格</a:t>
            </a:r>
            <a:endParaRPr lang="en-US" altLang="zh-TW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Sales </a:t>
            </a:r>
            <a:r>
              <a:rPr lang="en-US" sz="2800" dirty="0">
                <a:solidFill>
                  <a:prstClr val="white"/>
                </a:solidFill>
              </a:rPr>
              <a:t>Volume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Purge Warning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Annual Renewals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Qualification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m\Desktop\uf mobile\Order Cats -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29" y="1295400"/>
            <a:ext cx="2571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km\Desktop\uf mobile\Product All - Eng.pn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 bwMode="auto">
          <a:xfrm>
            <a:off x="3772372" y="1266371"/>
            <a:ext cx="256946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990600"/>
            <a:ext cx="32004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完整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產品分類。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更有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快速訂單</a:t>
            </a:r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輸入！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Complete Categorization of Products. Plus, Quick Order Entry!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20192" y="1295399"/>
            <a:ext cx="2614613" cy="10668001"/>
            <a:chOff x="3720192" y="1295399"/>
            <a:chExt cx="2614613" cy="10668001"/>
          </a:xfrm>
        </p:grpSpPr>
        <p:pic>
          <p:nvPicPr>
            <p:cNvPr id="5122" name="Picture 2" descr="C:\Users\markm\Desktop\uf mobile\Product Detail - En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192" y="1295399"/>
              <a:ext cx="2614613" cy="4648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markm\Desktop\uf mobile\Product Detail 2 - E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192" y="5486400"/>
              <a:ext cx="2614613" cy="4648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markm\Desktop\uf mobile\Product Detail 3 - E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192" y="7315200"/>
              <a:ext cx="2614613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990600"/>
            <a:ext cx="28194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只需</a:t>
            </a:r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輕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觸手機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就可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快速訂購任何產品！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Quickly order any products just from the touch of your phone!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2.77778E-6 -0.3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38889 L -2.77778E-6 -0.8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km\Desktop\uf mobile\Form 1000 - 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2614612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09600"/>
            <a:ext cx="2819400" cy="472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從任何地點提交表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格</a:t>
            </a:r>
            <a:r>
              <a:rPr lang="en-US" altLang="zh-Hant" sz="2800" dirty="0" smtClean="0">
                <a:solidFill>
                  <a:prstClr val="white"/>
                </a:solidFill>
              </a:rPr>
              <a:t>1000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！</a:t>
            </a:r>
            <a:endParaRPr lang="en-US" altLang="zh-Hant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快捷、</a:t>
            </a:r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操作簡單方便！</a:t>
            </a:r>
            <a:endParaRPr lang="en-US" altLang="zh-Hant" sz="2800" dirty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endParaRPr lang="en-US" sz="2800" dirty="0" smtClean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Submit your Form 1000 from any location!</a:t>
            </a:r>
            <a:endParaRPr lang="en-US" sz="2800" dirty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Fast, Easy and Simple!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m\Desktop\uf mobile\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399"/>
            <a:ext cx="2590800" cy="45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990600"/>
            <a:ext cx="28194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輕鬆添加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超連鎖行動網站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到你</a:t>
            </a:r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的主屏幕！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Easily add </a:t>
            </a:r>
            <a:r>
              <a:rPr lang="en-US" sz="2800" dirty="0" err="1" smtClean="0">
                <a:solidFill>
                  <a:prstClr val="white"/>
                </a:solidFill>
              </a:rPr>
              <a:t>UnFranchise</a:t>
            </a:r>
            <a:r>
              <a:rPr lang="en-US" sz="2800" dirty="0" smtClean="0">
                <a:solidFill>
                  <a:prstClr val="white"/>
                </a:solidFill>
              </a:rPr>
              <a:t> Mobile to your Home Screen!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km\Desktop\TW HK preso\uf mobile 2nd round\Screenshot_2014-10-28-14-23-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0" y="1295400"/>
            <a:ext cx="25603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990600"/>
            <a:ext cx="30480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全新快速訂購輸入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NEW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Quick Order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Entry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km\Desktop\TW HK preso\uf mobile 2nd round\Screenshot_2014-10-28-14-23-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399"/>
            <a:ext cx="25908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990600"/>
            <a:ext cx="32004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全新登記入會窗口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NEW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Signup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Wizard</a:t>
            </a:r>
          </a:p>
        </p:txBody>
      </p:sp>
    </p:spTree>
    <p:extLst>
      <p:ext uri="{BB962C8B-B14F-4D97-AF65-F5344CB8AC3E}">
        <p14:creationId xmlns:p14="http://schemas.microsoft.com/office/powerpoint/2010/main" val="4495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1219200"/>
            <a:ext cx="265176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90600"/>
            <a:ext cx="35052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全新邀請現在加入</a:t>
            </a:r>
            <a:r>
              <a:rPr lang="en-US" altLang="zh-TW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﹗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只需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輸入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他們</a:t>
            </a:r>
            <a:r>
              <a:rPr lang="zh-Hant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的姓名和電子郵</a:t>
            </a:r>
            <a:r>
              <a:rPr lang="zh-Hant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件，或選擇現有的</a:t>
            </a:r>
            <a:r>
              <a:rPr lang="en-US" altLang="zh-Hant" sz="2800" dirty="0">
                <a:solidFill>
                  <a:prstClr val="white"/>
                </a:solidFill>
              </a:rPr>
              <a:t>PC</a:t>
            </a:r>
            <a:r>
              <a:rPr lang="zh-Hant" altLang="en-US" sz="2800" dirty="0">
                <a:solidFill>
                  <a:prstClr val="white"/>
                </a:solidFill>
              </a:rPr>
              <a:t>。</a:t>
            </a:r>
            <a:endParaRPr lang="en-US" sz="2800" dirty="0" smtClean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New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Invite to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Join Now!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Just enter their name and email or choose an existing PC.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km\Desktop\TW HK preso\uf mobile 2nd round\Screenshot_2014-10-28-14-25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2590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990600"/>
            <a:ext cx="28194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這會把他們帶到建立你的超連鎖事業介面，</a:t>
            </a:r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並開始註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冊。</a:t>
            </a:r>
            <a:endParaRPr lang="en-US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This will take them to Join Now and begin the signup process.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/>
          <a:stretch/>
        </p:blipFill>
        <p:spPr bwMode="auto">
          <a:xfrm>
            <a:off x="3810000" y="1219200"/>
            <a:ext cx="2514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markm\Desktop\iphone-p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2222"/>
          <a:stretch/>
        </p:blipFill>
        <p:spPr bwMode="auto">
          <a:xfrm>
            <a:off x="-36286" y="-1"/>
            <a:ext cx="9180286" cy="68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52400"/>
            <a:ext cx="3429000" cy="662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註冊後，</a:t>
            </a:r>
            <a:endParaRPr lang="en-US" altLang="zh-TW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新</a:t>
            </a:r>
            <a:r>
              <a:rPr lang="en-US" altLang="zh-TW" sz="2800" dirty="0" smtClean="0">
                <a:solidFill>
                  <a:prstClr val="white"/>
                </a:solidFill>
              </a:rPr>
              <a:t>UFO</a:t>
            </a:r>
            <a:r>
              <a:rPr lang="zh-TW" altLang="en-US" sz="2800" dirty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將進入</a:t>
            </a:r>
          </a:p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等待放置介面。</a:t>
            </a:r>
            <a:endParaRPr lang="en-US" altLang="zh-TW" sz="2800" dirty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你只需透過手機把新</a:t>
            </a:r>
            <a:r>
              <a:rPr lang="en-US" altLang="zh-TW" sz="2800" dirty="0" smtClean="0">
                <a:solidFill>
                  <a:prstClr val="white"/>
                </a:solidFill>
              </a:rPr>
              <a:t>UFO</a:t>
            </a:r>
            <a:r>
              <a:rPr lang="zh-TW" altLang="en-US" sz="28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放置進你的團隊中。</a:t>
            </a:r>
            <a:endParaRPr lang="en-US" altLang="zh-TW" sz="28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NEW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After signing up, the new UFO will go into the 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Waiting Room</a:t>
            </a:r>
            <a:r>
              <a:rPr lang="en-US" altLang="zh-TW" sz="2800" dirty="0" smtClean="0">
                <a:solidFill>
                  <a:prstClr val="white"/>
                </a:solidFill>
              </a:rPr>
              <a:t>.</a:t>
            </a:r>
            <a:endParaRPr lang="en-US" sz="2800" dirty="0" smtClean="0">
              <a:solidFill>
                <a:prstClr val="white"/>
              </a:solidFill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Place all new UFOs from Join Now with the ease of your phone.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556jhjikgjkcv.png"/>
          <p:cNvPicPr>
            <a:picLocks noChangeAspect="1"/>
          </p:cNvPicPr>
          <p:nvPr/>
        </p:nvPicPr>
        <p:blipFill rotWithShape="1">
          <a:blip r:embed="rId2" cstate="print"/>
          <a:srcRect t="5112" b="14500"/>
          <a:stretch/>
        </p:blipFill>
        <p:spPr>
          <a:xfrm>
            <a:off x="1454406" y="850604"/>
            <a:ext cx="6089394" cy="40403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000132" y="5127429"/>
            <a:ext cx="7215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HK.SHOP.COM</a:t>
            </a:r>
            <a:r>
              <a:rPr lang="zh-TW" altLang="en-US" sz="24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強</a:t>
            </a:r>
            <a:r>
              <a:rPr lang="zh-TW" altLang="en-US" sz="24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大</a:t>
            </a:r>
            <a:r>
              <a:rPr lang="zh-TW" altLang="en-US" sz="24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的顧客評價功能</a:t>
            </a:r>
            <a:endParaRPr lang="en-US" altLang="zh-TW" sz="2400" dirty="0" smtClean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Powerful </a:t>
            </a:r>
            <a:r>
              <a:rPr lang="en-US" sz="24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customer reviews on </a:t>
            </a:r>
            <a:r>
              <a:rPr lang="en-US" sz="24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HK.SHOP.COM</a:t>
            </a:r>
            <a:endParaRPr lang="en-US" sz="24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1281" r="11641" b="13109"/>
          <a:stretch/>
        </p:blipFill>
        <p:spPr bwMode="auto">
          <a:xfrm>
            <a:off x="0" y="28574"/>
            <a:ext cx="9144000" cy="743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9447" r="15953" b="23654"/>
          <a:stretch/>
        </p:blipFill>
        <p:spPr bwMode="auto">
          <a:xfrm>
            <a:off x="0" y="0"/>
            <a:ext cx="9154904" cy="721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-381000" y="533400"/>
            <a:ext cx="2667000" cy="2580782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我們正在增強超連鎖帳戶網站功能</a:t>
            </a:r>
            <a:endParaRPr lang="en-US" sz="2400" b="1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We are Enhancing </a:t>
            </a:r>
            <a:r>
              <a:rPr lang="en-US" sz="2400" b="1" dirty="0" err="1" smtClean="0">
                <a:solidFill>
                  <a:prstClr val="white"/>
                </a:solidFill>
              </a:rPr>
              <a:t>UnFranchise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r="1608" b="12381"/>
          <a:stretch/>
        </p:blipFill>
        <p:spPr bwMode="auto">
          <a:xfrm>
            <a:off x="0" y="-3630"/>
            <a:ext cx="9144000" cy="68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7800" y="2819400"/>
            <a:ext cx="3695700" cy="3576226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從這裏開始</a:t>
            </a:r>
            <a:r>
              <a:rPr lang="en-US" altLang="zh-TW" sz="2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</a:rPr>
              <a:t>﹗</a:t>
            </a:r>
            <a:endParaRPr lang="en-US" sz="2400" dirty="0" smtClean="0">
              <a:solidFill>
                <a:prstClr val="white"/>
              </a:solidFill>
              <a:latin typeface="華康儷細黑" panose="020B0309000000000000" pitchFamily="49" charset="-120"/>
              <a:ea typeface="華康儷細黑" panose="020B0309000000000000" pitchFamily="49" charset="-120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Going from this!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UnFranchise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Mark, I’ve tossed in the graphics for this page, the first graphic is what it looks like before the flag is clicked, the second shows the top slide down and display a selection.  Make sure to crop out the Style guide stuff so it doesn’t show on final.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This is the direct URL </a:t>
            </a:r>
            <a:r>
              <a:rPr lang="en-US" dirty="0">
                <a:solidFill>
                  <a:srgbClr val="FF0000"/>
                </a:solidFill>
              </a:rPr>
              <a:t>to these: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http://labs.shop.com/projects/unfranchise-reboot/styleguide.html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#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Make sure to delete this content in the final presentation as well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528763"/>
            <a:ext cx="9144000" cy="14940722"/>
            <a:chOff x="0" y="-1528763"/>
            <a:chExt cx="9144000" cy="14940722"/>
          </a:xfrm>
        </p:grpSpPr>
        <p:pic>
          <p:nvPicPr>
            <p:cNvPr id="21506" name="Picture 2" descr="C:\Users\markm\Desktop\Convention 2014\flags\screencapture-www-unfranchise-com-index-cf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-19050"/>
              <a:ext cx="9115425" cy="134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8763"/>
              <a:ext cx="9144000" cy="320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Pentagon 6"/>
          <p:cNvSpPr/>
          <p:nvPr/>
        </p:nvSpPr>
        <p:spPr>
          <a:xfrm flipH="1">
            <a:off x="3218645" y="163130"/>
            <a:ext cx="5943600" cy="777025"/>
          </a:xfrm>
          <a:prstGeom prst="homePlate">
            <a:avLst>
              <a:gd name="adj" fmla="val 20248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更快</a:t>
            </a:r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速簡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便地轉換所屬國家</a:t>
            </a:r>
            <a:r>
              <a:rPr lang="en-US" altLang="zh-TW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/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地區！</a:t>
            </a:r>
            <a:endParaRPr lang="en-US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Quick and easy way to change countries!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2004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0047 L 0 -0.0106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UnFranchise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Mark, I’ve tossed in the graphics for this page, the first graphic is what it looks like before the flag is clicked, the second shows the top slide down and display a selection.  Make sure to crop out the Style guide stuff so it doesn’t show on final.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This is the direct URL </a:t>
            </a:r>
            <a:r>
              <a:rPr lang="en-US" dirty="0">
                <a:solidFill>
                  <a:srgbClr val="FF0000"/>
                </a:solidFill>
              </a:rPr>
              <a:t>to these: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http://labs.shop.com/projects/unfranchise-reboot/styleguide.html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#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Make sure to delete this content in the final presentation as well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528763"/>
            <a:ext cx="9144000" cy="14940722"/>
            <a:chOff x="0" y="-1528763"/>
            <a:chExt cx="9144000" cy="14940722"/>
          </a:xfrm>
        </p:grpSpPr>
        <p:pic>
          <p:nvPicPr>
            <p:cNvPr id="21506" name="Picture 2" descr="C:\Users\markm\Desktop\Convention 2014\flags\screencapture-www-unfranchise-com-index-cf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-19050"/>
              <a:ext cx="9115425" cy="134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8763"/>
              <a:ext cx="9144000" cy="320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Pentagon 6"/>
          <p:cNvSpPr/>
          <p:nvPr/>
        </p:nvSpPr>
        <p:spPr>
          <a:xfrm flipH="1">
            <a:off x="3218645" y="163130"/>
            <a:ext cx="5943600" cy="777025"/>
          </a:xfrm>
          <a:prstGeom prst="homePlate">
            <a:avLst>
              <a:gd name="adj" fmla="val 20248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更快速簡便地轉換所屬國家</a:t>
            </a:r>
            <a:r>
              <a:rPr lang="en-US" altLang="zh-TW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/</a:t>
            </a:r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地區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！</a:t>
            </a:r>
            <a:endParaRPr lang="en-US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Quick and easy way to change countries!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2004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0047 L 0 -0.01064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528763"/>
            <a:ext cx="9144000" cy="14940722"/>
            <a:chOff x="0" y="-1528763"/>
            <a:chExt cx="9144000" cy="14940722"/>
          </a:xfrm>
        </p:grpSpPr>
        <p:pic>
          <p:nvPicPr>
            <p:cNvPr id="5" name="Picture 2" descr="C:\Users\markm\Desktop\Convention 2014\flags\screencapture-www-unfranchise-com-index-cf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-19050"/>
              <a:ext cx="9115425" cy="134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8763"/>
              <a:ext cx="9144000" cy="320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markm\Desktop\Convention 2014\flags\screencapture-www-unfranchise-com-index-cf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12907" r="66458" b="70781"/>
          <a:stretch/>
        </p:blipFill>
        <p:spPr bwMode="auto">
          <a:xfrm>
            <a:off x="990600" y="1705155"/>
            <a:ext cx="281178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 flipH="1">
            <a:off x="3218645" y="163130"/>
            <a:ext cx="5943600" cy="777025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提供所有與你事業有關的國家</a:t>
            </a:r>
            <a:r>
              <a:rPr lang="en-US" altLang="zh-TW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/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地區提示。</a:t>
            </a:r>
            <a:endParaRPr lang="en-US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Alerts 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will show for all regions and countries you are open for business in.</a:t>
            </a:r>
          </a:p>
        </p:txBody>
      </p:sp>
    </p:spTree>
    <p:extLst>
      <p:ext uri="{BB962C8B-B14F-4D97-AF65-F5344CB8AC3E}">
        <p14:creationId xmlns:p14="http://schemas.microsoft.com/office/powerpoint/2010/main" val="27059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528763"/>
            <a:ext cx="9144000" cy="14940722"/>
            <a:chOff x="0" y="-1528763"/>
            <a:chExt cx="9144000" cy="14940722"/>
          </a:xfrm>
        </p:grpSpPr>
        <p:pic>
          <p:nvPicPr>
            <p:cNvPr id="5" name="Picture 2" descr="C:\Users\markm\Desktop\Convention 2014\flags\screencapture-www-unfranchise-com-index-cf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-19050"/>
              <a:ext cx="9115425" cy="134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8763"/>
              <a:ext cx="9144000" cy="320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markm\Desktop\Convention 2014\flags\screencapture-www-unfranchise-com-index-cf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3" t="13375" r="12036" b="70313"/>
          <a:stretch/>
        </p:blipFill>
        <p:spPr bwMode="auto">
          <a:xfrm>
            <a:off x="3886200" y="1631112"/>
            <a:ext cx="4352365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 flipH="1">
            <a:off x="3218645" y="163130"/>
            <a:ext cx="5943600" cy="777025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提供所有國家</a:t>
            </a:r>
            <a:r>
              <a:rPr lang="en-US" altLang="zh-TW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/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地區活動資訊</a:t>
            </a:r>
            <a:endParaRPr lang="en-US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Access 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Event Information for every country</a:t>
            </a:r>
          </a:p>
        </p:txBody>
      </p:sp>
    </p:spTree>
    <p:extLst>
      <p:ext uri="{BB962C8B-B14F-4D97-AF65-F5344CB8AC3E}">
        <p14:creationId xmlns:p14="http://schemas.microsoft.com/office/powerpoint/2010/main" val="25389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528763"/>
            <a:ext cx="9144000" cy="14940722"/>
            <a:chOff x="0" y="-1528763"/>
            <a:chExt cx="9144000" cy="14940722"/>
          </a:xfrm>
        </p:grpSpPr>
        <p:pic>
          <p:nvPicPr>
            <p:cNvPr id="5" name="Picture 2" descr="C:\Users\markm\Desktop\Convention 2014\flags\screencapture-www-unfranchise-com-index-cf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-19050"/>
              <a:ext cx="9115425" cy="134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8763"/>
              <a:ext cx="9144000" cy="320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markm\Desktop\Convention 2014\flags\screencapture-www-unfranchise-com-index-cf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0" t="29544" r="46018" b="54820"/>
          <a:stretch/>
        </p:blipFill>
        <p:spPr bwMode="auto">
          <a:xfrm>
            <a:off x="2323381" y="2743200"/>
            <a:ext cx="3151094" cy="350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 flipH="1">
            <a:off x="2532843" y="412395"/>
            <a:ext cx="6611157" cy="959205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窗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口小工具可以顯示不</a:t>
            </a:r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同的國家和地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區的資訊（例如銷售額）</a:t>
            </a:r>
            <a:endParaRPr lang="en-US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Widgets 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can be configured to show information for different countries and regions (sales volume, </a:t>
            </a:r>
            <a:r>
              <a:rPr lang="en-US" dirty="0" err="1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etc</a:t>
            </a:r>
            <a:r>
              <a:rPr 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5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528763"/>
            <a:ext cx="9144000" cy="14940722"/>
            <a:chOff x="0" y="-1528763"/>
            <a:chExt cx="9144000" cy="14940722"/>
          </a:xfrm>
        </p:grpSpPr>
        <p:pic>
          <p:nvPicPr>
            <p:cNvPr id="5" name="Picture 2" descr="C:\Users\markm\Desktop\Convention 2014\flags\screencapture-www-unfranchise-com-index-cf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-19050"/>
              <a:ext cx="9115425" cy="134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28763"/>
              <a:ext cx="9144000" cy="320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markm\Desktop\Convention 2014\flags\screencapture-www-unfranchise-com-index-cf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5" t="29464" r="10802" b="24618"/>
          <a:stretch/>
        </p:blipFill>
        <p:spPr bwMode="auto">
          <a:xfrm>
            <a:off x="3504035" y="940155"/>
            <a:ext cx="2724510" cy="532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/>
          <p:cNvSpPr/>
          <p:nvPr/>
        </p:nvSpPr>
        <p:spPr>
          <a:xfrm flipH="1">
            <a:off x="3218645" y="-152400"/>
            <a:ext cx="5943600" cy="1092555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/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窗口小工具可以顯示不同的國家和地區的資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訊</a:t>
            </a:r>
            <a:endParaRPr lang="en-US" altLang="zh-TW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（</a:t>
            </a:r>
            <a:r>
              <a:rPr lang="zh-TW" altLang="en-US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例如銷售額</a:t>
            </a:r>
            <a:r>
              <a:rPr lang="zh-TW" alt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）</a:t>
            </a:r>
            <a:endParaRPr lang="en-US" dirty="0" smtClean="0">
              <a:ln w="18415" cmpd="sng">
                <a:noFill/>
                <a:prstDash val="solid"/>
              </a:ln>
              <a:solidFill>
                <a:srgbClr val="FFFFFF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marL="285750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Widgets can be configured to show information for different countries and regions (sales volume, </a:t>
            </a:r>
            <a:r>
              <a:rPr lang="en-US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etc</a:t>
            </a:r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)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3600" cap="all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超連鎖</a:t>
            </a:r>
            <a:r>
              <a:rPr lang="zh-TW" altLang="en-US" sz="3600" cap="all" dirty="0" smtClean="0">
                <a:solidFill>
                  <a:schemeClr val="bg1"/>
                </a:solidFill>
                <a:latin typeface="+mn-lt"/>
                <a:ea typeface="微軟正黑體"/>
                <a:cs typeface="Arial" pitchFamily="34" charset="0"/>
              </a:rPr>
              <a:t>™</a:t>
            </a:r>
            <a:r>
              <a:rPr lang="zh-TW" altLang="en-US" sz="3600" cap="all" dirty="0" smtClean="0">
                <a:solidFill>
                  <a:schemeClr val="bg1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事業邁向全球</a:t>
            </a:r>
            <a:r>
              <a:rPr lang="en-US" sz="36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cap="all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Universal </a:t>
            </a:r>
            <a:r>
              <a:rPr lang="en-US" sz="3600" cap="all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UnFranchise</a:t>
            </a:r>
            <a:endParaRPr lang="en-US" sz="3600" cap="all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4114800"/>
            <a:ext cx="7391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62000" y="2286000"/>
            <a:ext cx="3581400" cy="1802487"/>
            <a:chOff x="762000" y="2286000"/>
            <a:chExt cx="3581400" cy="1802487"/>
          </a:xfrm>
        </p:grpSpPr>
        <p:sp>
          <p:nvSpPr>
            <p:cNvPr id="10" name="Rectangle 9"/>
            <p:cNvSpPr/>
            <p:nvPr/>
          </p:nvSpPr>
          <p:spPr>
            <a:xfrm>
              <a:off x="762000" y="2918936"/>
              <a:ext cx="35814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只需單靠一個</a:t>
              </a:r>
              <a:r>
                <a:rPr lang="en-US" altLang="zh-TW" sz="14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UnFranchise.com</a:t>
              </a:r>
            </a:p>
            <a:p>
              <a:pPr algn="ctr"/>
              <a:r>
                <a:rPr lang="zh-TW" altLang="en-US" sz="14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就能登</a:t>
              </a:r>
              <a:r>
                <a:rPr lang="zh-TW" altLang="en-US" sz="1400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錄和管</a:t>
              </a:r>
              <a:r>
                <a:rPr lang="zh-TW" altLang="en-US" sz="14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理所有地</a:t>
              </a:r>
              <a:r>
                <a:rPr lang="zh-TW" altLang="en-US" sz="1400" dirty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方業</a:t>
              </a:r>
              <a:r>
                <a:rPr lang="zh-TW" altLang="en-US" sz="14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務。</a:t>
              </a:r>
              <a:endParaRPr lang="en-US" sz="1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Single </a:t>
              </a:r>
              <a:r>
                <a:rPr lang="en-US" sz="1400" dirty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UnFranchise.com for everyone to log into and manage all aspects of their business all in one place.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2286000"/>
              <a:ext cx="2006340" cy="60557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00600" y="1928007"/>
            <a:ext cx="3124200" cy="1792636"/>
            <a:chOff x="4800600" y="1928007"/>
            <a:chExt cx="3124200" cy="1792636"/>
          </a:xfrm>
        </p:grpSpPr>
        <p:sp>
          <p:nvSpPr>
            <p:cNvPr id="12" name="Rectangle 11"/>
            <p:cNvSpPr/>
            <p:nvPr/>
          </p:nvSpPr>
          <p:spPr>
            <a:xfrm>
              <a:off x="4800600" y="3197423"/>
              <a:ext cx="31242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solidFill>
                    <a:prstClr val="white"/>
                  </a:solidFill>
                  <a:latin typeface="華康儷細黑" panose="020B0309000000000000" pitchFamily="49" charset="-120"/>
                  <a:ea typeface="華康儷細黑" panose="020B0309000000000000" pitchFamily="49" charset="-120"/>
                  <a:cs typeface="Arial" pitchFamily="34" charset="0"/>
                </a:rPr>
                <a:t>全球運送</a:t>
              </a:r>
              <a:endParaRPr lang="en-US" sz="1400" dirty="0" smtClean="0">
                <a:solidFill>
                  <a:prstClr val="white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endParaRPr>
            </a:p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Ability </a:t>
              </a:r>
              <a:r>
                <a:rPr lang="en-US" sz="1400" dirty="0">
                  <a:solidFill>
                    <a:prstClr val="white"/>
                  </a:solidFill>
                  <a:latin typeface="Calibri" panose="020F0502020204030204" pitchFamily="34" charset="0"/>
                  <a:cs typeface="Arial" pitchFamily="34" charset="0"/>
                </a:rPr>
                <a:t>to drop ship around the world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553" y="1928007"/>
              <a:ext cx="974294" cy="1140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6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_CH_r1_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4014" y="556254"/>
            <a:ext cx="5775972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1638" y="4004608"/>
            <a:ext cx="4714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為什麼顧客評價</a:t>
            </a:r>
            <a:r>
              <a:rPr lang="zh-TW" altLang="en-US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，在</a:t>
            </a:r>
            <a:r>
              <a:rPr lang="zh-TW" altLang="en-US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決定</a:t>
            </a:r>
            <a:r>
              <a:rPr lang="zh-TW" altLang="en-US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消</a:t>
            </a:r>
            <a:r>
              <a:rPr lang="zh-TW" altLang="en-US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費</a:t>
            </a:r>
            <a:r>
              <a:rPr lang="zh-TW" altLang="en-US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華康儷細黑" panose="020B0309000000000000" pitchFamily="49" charset="-120"/>
                <a:ea typeface="華康儷細黑" panose="020B0309000000000000" pitchFamily="49" charset="-120"/>
                <a:cs typeface="Arial" pitchFamily="34" charset="0"/>
              </a:rPr>
              <a:t>者購物上如此重要。</a:t>
            </a:r>
            <a:endParaRPr lang="en-US" sz="2400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華康儷細黑" panose="020B0309000000000000" pitchFamily="49" charset="-120"/>
              <a:ea typeface="華康儷細黑" panose="020B0309000000000000" pitchFamily="49" charset="-120"/>
              <a:cs typeface="Arial" pitchFamily="34" charset="0"/>
            </a:endParaRPr>
          </a:p>
          <a:p>
            <a:pPr algn="ctr"/>
            <a:r>
              <a:rPr lang="en-US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cs typeface="Arial" pitchFamily="34" charset="0"/>
              </a:rPr>
              <a:t>Why </a:t>
            </a:r>
            <a:r>
              <a:rPr lang="en-US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cs typeface="Arial" pitchFamily="34" charset="0"/>
              </a:rPr>
              <a:t>are customer reviews so </a:t>
            </a:r>
            <a:r>
              <a:rPr lang="en-US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cs typeface="Arial" pitchFamily="34" charset="0"/>
              </a:rPr>
              <a:t>important to </a:t>
            </a:r>
            <a:r>
              <a:rPr lang="en-US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cs typeface="Arial" pitchFamily="34" charset="0"/>
              </a:rPr>
              <a:t>consumer decisions to purchase.</a:t>
            </a:r>
          </a:p>
        </p:txBody>
      </p:sp>
    </p:spTree>
    <p:extLst>
      <p:ext uri="{BB962C8B-B14F-4D97-AF65-F5344CB8AC3E}">
        <p14:creationId xmlns:p14="http://schemas.microsoft.com/office/powerpoint/2010/main" val="2351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Battery Innovati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6702</TotalTime>
  <Words>2647</Words>
  <Application>Microsoft Office PowerPoint</Application>
  <PresentationFormat>On-screen Show (4:3)</PresentationFormat>
  <Paragraphs>386</Paragraphs>
  <Slides>89</Slides>
  <Notes>5</Notes>
  <HiddenSlides>6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1_Office Theme</vt:lpstr>
      <vt:lpstr>18_Office Theme</vt:lpstr>
      <vt:lpstr>Office Theme</vt:lpstr>
      <vt:lpstr>2_Office Theme</vt:lpstr>
      <vt:lpstr>5_Office Theme</vt:lpstr>
      <vt:lpstr>22_Office Theme</vt:lpstr>
      <vt:lpstr>6_Office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Mini-Websites</vt:lpstr>
      <vt:lpstr>Custom Mini-Websites</vt:lpstr>
      <vt:lpstr>PowerPoint Presentation</vt:lpstr>
      <vt:lpstr>General Layout Designs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健康專業人士計劃 設計頁面 HP Specific Layout Designs</vt:lpstr>
      <vt:lpstr>PowerPoint Presentation</vt:lpstr>
      <vt:lpstr>PowerPoint Presentation</vt:lpstr>
      <vt:lpstr>PowerPoint Presentation</vt:lpstr>
      <vt:lpstr>PowerPoint Presentation</vt:lpstr>
      <vt:lpstr>Custom Mini-Websites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我們已經推出 We have launched</vt:lpstr>
      <vt:lpstr>PowerPoint Presentation</vt:lpstr>
      <vt:lpstr>不單止擴展顧客基礎 Not Just for Expansion of Customer Base</vt:lpstr>
      <vt:lpstr>新興市場計劃 Emerging Markets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隨著全球市場不斷發展，你需要一個能 管理你全球事業的方法。 WITH THE GROWTH OF our Global markets, You will need a way to manage your business globally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Universal UnFranchise</vt:lpstr>
      <vt:lpstr>Universal UnFranchise</vt:lpstr>
      <vt:lpstr>PowerPoint Presentation</vt:lpstr>
      <vt:lpstr>PowerPoint Presentation</vt:lpstr>
      <vt:lpstr>PowerPoint Presentation</vt:lpstr>
      <vt:lpstr>PowerPoint Presentation</vt:lpstr>
      <vt:lpstr>超連鎖™事業邁向全球 Universal UnFranchise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211</cp:revision>
  <dcterms:created xsi:type="dcterms:W3CDTF">2014-10-15T14:40:04Z</dcterms:created>
  <dcterms:modified xsi:type="dcterms:W3CDTF">2014-12-10T05:46:22Z</dcterms:modified>
</cp:coreProperties>
</file>